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0" r:id="rId5"/>
    <p:sldId id="259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3D38298-9042-4A25-B521-72DCB54F027D}">
          <p14:sldIdLst>
            <p14:sldId id="256"/>
            <p14:sldId id="261"/>
            <p14:sldId id="263"/>
            <p14:sldId id="260"/>
            <p14:sldId id="259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EC70D2-E12F-D4DD-E843-C493284F8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DBC63E0-5423-5260-6E4B-230BE08BF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6C796D-A5AE-8157-E52C-C1629810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81BD-6D75-4C4F-A238-5C1BFE0551B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F59033C-E1C1-F166-5E13-537C03877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05D1F0-4178-264A-CFBB-6B2CBED7D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2EE-A57A-4FB4-8994-498944338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2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021028-B34A-B481-D856-D54641EE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0C65578-FF05-60F4-2596-E1FC88D53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DD48AC-0F42-EA8C-33C6-A39ED29D4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81BD-6D75-4C4F-A238-5C1BFE0551B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89F526-DAA8-BEC7-7AF0-852E4E314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D2D3CC-DE41-319B-EEE4-C79478396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2EE-A57A-4FB4-8994-498944338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42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85E3132-9EA7-6695-DDBF-7325F26A36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3A6003B-309B-C0F8-1FDF-F5503462E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0F2CD3-8B68-35DC-72D6-5245FDD0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81BD-6D75-4C4F-A238-5C1BFE0551B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BBD80A-0600-CDEE-624E-73DE821D6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9DA7CC-50CE-7553-3A27-41D58A5EF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2EE-A57A-4FB4-8994-498944338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01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E14828-87F4-A2FD-6D0A-20CE1D0AB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661530-27E0-3BC7-A880-9A179B1AA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8452DA-E9F3-E937-CA44-6B3B1034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81BD-6D75-4C4F-A238-5C1BFE0551B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FF3157-9216-2C65-EFC8-8AD3DBE4D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93C64D-D8CB-E5E2-A72C-D696CBB0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2EE-A57A-4FB4-8994-498944338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45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EA43B2-3B31-D06C-65B1-4A0AFD55D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17EEFF-76BD-935A-31DF-79C7FC16C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DDB8B1-F132-347F-F4AB-309663BB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81BD-6D75-4C4F-A238-5C1BFE0551B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82E432-F35F-7959-AB64-FBA717725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F579E9A-A42F-9AFF-6936-11DED3205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2EE-A57A-4FB4-8994-498944338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09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297840-B17B-C40B-8F11-C4748B65A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EC735D0-FD8A-0590-4AB3-960AA7176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25F0F8F-5F8B-443A-9385-D248755CB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F26A089-1606-C4CF-62F3-23DD7C9E5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81BD-6D75-4C4F-A238-5C1BFE0551B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25EB97B-3A42-7EA7-7619-85CC61CDE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1070E55-C32F-5524-58AF-03850EB8A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2EE-A57A-4FB4-8994-498944338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34EEC8-B82F-9259-8D99-9981CDEF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0AC5AB6-D26E-FD49-8FF6-AF997DFF8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26BF8EB-7FB8-D6C0-8EF7-3F14B28EE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0DCF6B8-E0C3-C4B1-C4AA-E8A56E320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BFCBD38-39A6-3112-4B37-7E84105CE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49EC5BF-CA66-BC41-2DD2-669A3FF1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81BD-6D75-4C4F-A238-5C1BFE0551B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3DFE8AA-F635-7005-E024-72664CB6E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B19A8A2-E8ED-935F-D1C8-7CA6E8DD4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2EE-A57A-4FB4-8994-498944338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35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159926-9AD5-17DD-B7EA-EE467EEF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0176140-70B3-5D6B-5D70-B8A63920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81BD-6D75-4C4F-A238-5C1BFE0551B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2938484-74CA-D393-5159-557ED0CBB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9CF16C5-B8FF-4E4F-835C-10630CA5C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2EE-A57A-4FB4-8994-498944338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20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A59EEAF-C2E8-A12B-0837-44E526F9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81BD-6D75-4C4F-A238-5C1BFE0551B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BB32291-24B5-34AB-03A5-3BD7093E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6085F1C-9896-EB39-364B-9D8FB72C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2EE-A57A-4FB4-8994-498944338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93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0798AD-F1C8-B722-F0BD-C926F77FC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9044B7-9BB1-9A8B-FA70-0B1867EA8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BEFD1C9-DCE3-60BD-BC70-424C140BF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8165147-7A37-ABBA-3024-CB92E60A4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81BD-6D75-4C4F-A238-5C1BFE0551B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F54D600-1536-2244-C571-4CC710E6F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4EEEDEC-031C-FCF2-48FB-1919F1849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2EE-A57A-4FB4-8994-498944338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3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02BB9E-4300-FF31-3BAA-E1F594488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2F67230-D61E-D6B0-BEB7-A595BF868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5CCD592-B33A-A132-0522-6240336F7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740DF5A-17A4-614E-88A1-840ADCF74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81BD-6D75-4C4F-A238-5C1BFE0551B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097537-D7B8-A4CA-00F0-B3E11209E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6C87643-68B4-8135-FF54-2D389034B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2EE-A57A-4FB4-8994-498944338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9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13C27-7D53-2305-E29A-CA9A4420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4E5D860-6FA9-EB48-55B0-C2E499AEF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F2E538-4713-B677-589F-6FBF200C9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381BD-6D75-4C4F-A238-5C1BFE0551B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F0872D-C24B-4D3A-6355-8AD0BAB3B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217861-6981-A85F-B25C-65F79EDFC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A42EE-A57A-4FB4-8994-498944338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22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aranskaya@cfk-zd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C53D36F-C49F-8546-0D7E-DD151B08B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224EC4E-728D-94EF-2416-02AEEB643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4340" y="4452027"/>
            <a:ext cx="5141627" cy="46038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Montserrat" panose="00000500000000000000" pitchFamily="2" charset="-52"/>
              </a:rPr>
              <a:t>Наталья Саранская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2824D516-CA27-03C0-CDAD-B03E3134132E}"/>
              </a:ext>
            </a:extLst>
          </p:cNvPr>
          <p:cNvSpPr txBox="1">
            <a:spLocks/>
          </p:cNvSpPr>
          <p:nvPr/>
        </p:nvSpPr>
        <p:spPr>
          <a:xfrm>
            <a:off x="1225451" y="2143343"/>
            <a:ext cx="8836877" cy="1484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4000"/>
              </a:lnSpc>
            </a:pPr>
            <a:r>
              <a:rPr lang="ru-RU" sz="2000" dirty="0">
                <a:latin typeface="Century Gothic" panose="020B0502020202020204" pitchFamily="34" charset="0"/>
              </a:rPr>
              <a:t>Обзор федеральных льготных программ финансирования на 2025 год. Вектор направления поддержки со стороны государства. </a:t>
            </a:r>
          </a:p>
          <a:p>
            <a:pPr algn="l">
              <a:lnSpc>
                <a:spcPct val="134000"/>
              </a:lnSpc>
            </a:pPr>
            <a:r>
              <a:rPr lang="ru-RU" sz="2000" dirty="0">
                <a:latin typeface="Century Gothic" panose="020B0502020202020204" pitchFamily="34" charset="0"/>
              </a:rPr>
              <a:t>Анализ работы мер поддержек для бизнеса в 2024 году. Итоги. Задачи. Разбор проблем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F87E558F-7933-F35F-F7C4-F69E50C1B368}"/>
              </a:ext>
            </a:extLst>
          </p:cNvPr>
          <p:cNvSpPr txBox="1">
            <a:spLocks/>
          </p:cNvSpPr>
          <p:nvPr/>
        </p:nvSpPr>
        <p:spPr>
          <a:xfrm>
            <a:off x="2954340" y="4898496"/>
            <a:ext cx="5141627" cy="460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500" dirty="0">
                <a:latin typeface="Montserrat" panose="00000500000000000000" pitchFamily="2" charset="-52"/>
              </a:rPr>
              <a:t>Член регионального совета Пермского отделения «Деловой России»</a:t>
            </a:r>
          </a:p>
          <a:p>
            <a:pPr algn="l"/>
            <a:r>
              <a:rPr lang="ru-RU" sz="1500" dirty="0">
                <a:latin typeface="Montserrat" panose="00000500000000000000" pitchFamily="2" charset="-52"/>
              </a:rPr>
              <a:t>Директор «Центр Финансового Консалтинга Золотые двери»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F98AC14-2726-44AE-9A92-289B787B65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4" y="4122290"/>
            <a:ext cx="2473171" cy="247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97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AE3227D6-CB76-A850-D577-A1F6BAC3D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8546"/>
          </a:xfr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21EDCFC6-C64B-963E-AC97-F20561DAFC1A}"/>
              </a:ext>
            </a:extLst>
          </p:cNvPr>
          <p:cNvSpPr txBox="1">
            <a:spLocks/>
          </p:cNvSpPr>
          <p:nvPr/>
        </p:nvSpPr>
        <p:spPr>
          <a:xfrm>
            <a:off x="2229374" y="471946"/>
            <a:ext cx="7733251" cy="504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>
                <a:latin typeface="Montserrat" panose="00000500000000000000" pitchFamily="2" charset="-52"/>
              </a:rPr>
              <a:t>Федеральные льготные программы кредитования в 2024 году</a:t>
            </a: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22E9D7BB-AC58-4BF4-A80F-56B94F1FADA7}"/>
              </a:ext>
            </a:extLst>
          </p:cNvPr>
          <p:cNvSpPr/>
          <p:nvPr/>
        </p:nvSpPr>
        <p:spPr>
          <a:xfrm>
            <a:off x="701334" y="1817938"/>
            <a:ext cx="3320249" cy="13494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xmlns="" id="{338515C5-4F01-8D18-E0BD-D9499E202916}"/>
              </a:ext>
            </a:extLst>
          </p:cNvPr>
          <p:cNvSpPr txBox="1">
            <a:spLocks/>
          </p:cNvSpPr>
          <p:nvPr/>
        </p:nvSpPr>
        <p:spPr>
          <a:xfrm>
            <a:off x="861131" y="1899256"/>
            <a:ext cx="3000653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latin typeface="Montserrat" panose="00000500000000000000" pitchFamily="2" charset="-52"/>
              </a:rPr>
              <a:t>Займы/лизинги от Фонда развития промышленности</a:t>
            </a: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BB169031-FFA7-43BB-86AB-ACF27F067681}"/>
              </a:ext>
            </a:extLst>
          </p:cNvPr>
          <p:cNvSpPr/>
          <p:nvPr/>
        </p:nvSpPr>
        <p:spPr>
          <a:xfrm>
            <a:off x="497146" y="1661039"/>
            <a:ext cx="40837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ECE64224-E1AC-456D-9B33-DDDCA2944A51}"/>
              </a:ext>
            </a:extLst>
          </p:cNvPr>
          <p:cNvSpPr txBox="1">
            <a:spLocks/>
          </p:cNvSpPr>
          <p:nvPr/>
        </p:nvSpPr>
        <p:spPr>
          <a:xfrm>
            <a:off x="573345" y="1726851"/>
            <a:ext cx="255974" cy="287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latin typeface="Montserrat" panose="00000500000000000000" pitchFamily="2" charset="-52"/>
              </a:rPr>
              <a:t>1</a:t>
            </a: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FFD328ED-3AE3-429D-B90B-C933675D925A}"/>
              </a:ext>
            </a:extLst>
          </p:cNvPr>
          <p:cNvSpPr txBox="1">
            <a:spLocks/>
          </p:cNvSpPr>
          <p:nvPr/>
        </p:nvSpPr>
        <p:spPr>
          <a:xfrm>
            <a:off x="829319" y="2617399"/>
            <a:ext cx="3000653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latin typeface="Montserrat" panose="00000500000000000000" pitchFamily="2" charset="-52"/>
              </a:rPr>
              <a:t>Докапитализирован на 300 млрд рублей</a:t>
            </a:r>
          </a:p>
          <a:p>
            <a:pPr marL="0" indent="0">
              <a:buNone/>
            </a:pPr>
            <a:r>
              <a:rPr lang="ru-RU" sz="1000" dirty="0">
                <a:latin typeface="Montserrat" panose="00000500000000000000" pitchFamily="2" charset="-52"/>
              </a:rPr>
              <a:t>Программа работает.</a:t>
            </a: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B8FD26A4-8485-404E-801C-51DBB1497743}"/>
              </a:ext>
            </a:extLst>
          </p:cNvPr>
          <p:cNvSpPr/>
          <p:nvPr/>
        </p:nvSpPr>
        <p:spPr>
          <a:xfrm>
            <a:off x="2533832" y="3465156"/>
            <a:ext cx="3320249" cy="13494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04CF0F9F-1AFD-4F85-A8A3-936B077BE9D0}"/>
              </a:ext>
            </a:extLst>
          </p:cNvPr>
          <p:cNvSpPr/>
          <p:nvPr/>
        </p:nvSpPr>
        <p:spPr>
          <a:xfrm>
            <a:off x="2251243" y="3445921"/>
            <a:ext cx="410590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E926E5DB-A7FC-485B-969B-52C421A987EE}"/>
              </a:ext>
            </a:extLst>
          </p:cNvPr>
          <p:cNvSpPr txBox="1">
            <a:spLocks/>
          </p:cNvSpPr>
          <p:nvPr/>
        </p:nvSpPr>
        <p:spPr>
          <a:xfrm>
            <a:off x="2305947" y="3512273"/>
            <a:ext cx="255974" cy="287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latin typeface="Montserrat" panose="00000500000000000000" pitchFamily="2" charset="-52"/>
              </a:rPr>
              <a:t>4</a:t>
            </a: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xmlns="" id="{D27FA2F0-6B32-4548-A935-967227E6A54E}"/>
              </a:ext>
            </a:extLst>
          </p:cNvPr>
          <p:cNvSpPr txBox="1">
            <a:spLocks/>
          </p:cNvSpPr>
          <p:nvPr/>
        </p:nvSpPr>
        <p:spPr>
          <a:xfrm>
            <a:off x="2671576" y="3576357"/>
            <a:ext cx="3000653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latin typeface="Montserrat" panose="00000500000000000000" pitchFamily="2" charset="-52"/>
              </a:rPr>
              <a:t>Промышленная ипотека</a:t>
            </a: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F300365-1DBC-4602-B595-4643A5649B3B}"/>
              </a:ext>
            </a:extLst>
          </p:cNvPr>
          <p:cNvSpPr txBox="1">
            <a:spLocks/>
          </p:cNvSpPr>
          <p:nvPr/>
        </p:nvSpPr>
        <p:spPr>
          <a:xfrm>
            <a:off x="2647761" y="3865709"/>
            <a:ext cx="3000653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1000" dirty="0">
                <a:latin typeface="Montserrat" panose="00000500000000000000" pitchFamily="2" charset="-52"/>
              </a:rPr>
              <a:t>Докапитализировала на 90 млрд на 6 лет.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000" dirty="0">
                <a:latin typeface="Montserrat" panose="00000500000000000000" pitchFamily="2" charset="-52"/>
              </a:rPr>
              <a:t>Лимиты выделили в апреле-мая 2024 года.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000" dirty="0">
                <a:latin typeface="Montserrat" panose="00000500000000000000" pitchFamily="2" charset="-52"/>
              </a:rPr>
              <a:t>К концу 2024 года программа сократилась.</a:t>
            </a: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F73D0B64-BA79-4AB9-9F61-36BB27DF36A3}"/>
              </a:ext>
            </a:extLst>
          </p:cNvPr>
          <p:cNvSpPr/>
          <p:nvPr/>
        </p:nvSpPr>
        <p:spPr>
          <a:xfrm>
            <a:off x="4859043" y="1837173"/>
            <a:ext cx="3320249" cy="13494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xmlns="" id="{F09B74F3-A80B-43B7-B8FF-FC349871252C}"/>
              </a:ext>
            </a:extLst>
          </p:cNvPr>
          <p:cNvSpPr txBox="1">
            <a:spLocks/>
          </p:cNvSpPr>
          <p:nvPr/>
        </p:nvSpPr>
        <p:spPr>
          <a:xfrm>
            <a:off x="5018840" y="1918491"/>
            <a:ext cx="3000653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latin typeface="Montserrat" panose="00000500000000000000" pitchFamily="2" charset="-52"/>
              </a:rPr>
              <a:t>Программа кредитования «Высокотех»</a:t>
            </a: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E65F8B8C-9D20-44E6-A6EB-07DD52828B7C}"/>
              </a:ext>
            </a:extLst>
          </p:cNvPr>
          <p:cNvSpPr/>
          <p:nvPr/>
        </p:nvSpPr>
        <p:spPr>
          <a:xfrm>
            <a:off x="4687099" y="1729144"/>
            <a:ext cx="40837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xmlns="" id="{0057D016-F003-498B-B86C-D4B0C9A841C8}"/>
              </a:ext>
            </a:extLst>
          </p:cNvPr>
          <p:cNvSpPr txBox="1">
            <a:spLocks/>
          </p:cNvSpPr>
          <p:nvPr/>
        </p:nvSpPr>
        <p:spPr>
          <a:xfrm>
            <a:off x="4758241" y="1783829"/>
            <a:ext cx="255974" cy="287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latin typeface="Montserrat" panose="00000500000000000000" pitchFamily="2" charset="-52"/>
              </a:rPr>
              <a:t>2</a:t>
            </a: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xmlns="" id="{67C75683-5B77-4476-B79C-9AE90B5B387D}"/>
              </a:ext>
            </a:extLst>
          </p:cNvPr>
          <p:cNvSpPr txBox="1">
            <a:spLocks/>
          </p:cNvSpPr>
          <p:nvPr/>
        </p:nvSpPr>
        <p:spPr>
          <a:xfrm>
            <a:off x="4987028" y="2481512"/>
            <a:ext cx="3000653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latin typeface="Montserrat" panose="00000500000000000000" pitchFamily="2" charset="-52"/>
              </a:rPr>
              <a:t>Финансирование закончилось в сентябре 2024 года</a:t>
            </a:r>
          </a:p>
          <a:p>
            <a:pPr marL="0" indent="0">
              <a:buNone/>
            </a:pPr>
            <a:endParaRPr lang="ru-RU" sz="1000" dirty="0">
              <a:latin typeface="Montserrat" panose="00000500000000000000" pitchFamily="2" charset="-52"/>
            </a:endParaRP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702BE96F-A621-43B5-BC19-77C170C11070}"/>
              </a:ext>
            </a:extLst>
          </p:cNvPr>
          <p:cNvSpPr/>
          <p:nvPr/>
        </p:nvSpPr>
        <p:spPr>
          <a:xfrm>
            <a:off x="7480926" y="3451235"/>
            <a:ext cx="3320249" cy="13494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xmlns="" id="{9AA1DC39-1140-40E8-AFA8-4204124C67DF}"/>
              </a:ext>
            </a:extLst>
          </p:cNvPr>
          <p:cNvSpPr txBox="1">
            <a:spLocks/>
          </p:cNvSpPr>
          <p:nvPr/>
        </p:nvSpPr>
        <p:spPr>
          <a:xfrm>
            <a:off x="7695892" y="3526297"/>
            <a:ext cx="3000653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latin typeface="Montserrat" panose="00000500000000000000" pitchFamily="2" charset="-52"/>
              </a:rPr>
              <a:t>Программа «ПСК Инвест»</a:t>
            </a: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88C947A1-0C33-44BA-955E-A86AF5E48167}"/>
              </a:ext>
            </a:extLst>
          </p:cNvPr>
          <p:cNvSpPr/>
          <p:nvPr/>
        </p:nvSpPr>
        <p:spPr>
          <a:xfrm>
            <a:off x="7248566" y="3436279"/>
            <a:ext cx="40837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xmlns="" id="{DAE1133C-B1AF-4887-9E7F-4397BE64D3C7}"/>
              </a:ext>
            </a:extLst>
          </p:cNvPr>
          <p:cNvSpPr txBox="1">
            <a:spLocks/>
          </p:cNvSpPr>
          <p:nvPr/>
        </p:nvSpPr>
        <p:spPr>
          <a:xfrm>
            <a:off x="7310757" y="3497699"/>
            <a:ext cx="255974" cy="287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latin typeface="Montserrat" panose="00000500000000000000" pitchFamily="2" charset="-52"/>
              </a:rPr>
              <a:t>5</a:t>
            </a: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24" name="Подзаголовок 2">
            <a:extLst>
              <a:ext uri="{FF2B5EF4-FFF2-40B4-BE49-F238E27FC236}">
                <a16:creationId xmlns:a16="http://schemas.microsoft.com/office/drawing/2014/main" xmlns="" id="{46623EF2-A7CB-46CF-A08A-7256FDC6DDC7}"/>
              </a:ext>
            </a:extLst>
          </p:cNvPr>
          <p:cNvSpPr txBox="1">
            <a:spLocks/>
          </p:cNvSpPr>
          <p:nvPr/>
        </p:nvSpPr>
        <p:spPr>
          <a:xfrm>
            <a:off x="7734847" y="3877409"/>
            <a:ext cx="3000653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latin typeface="Montserrat" panose="00000500000000000000" pitchFamily="2" charset="-52"/>
              </a:rPr>
              <a:t>Закончилась уже в мае 2024 года</a:t>
            </a:r>
          </a:p>
          <a:p>
            <a:pPr marL="0" indent="0">
              <a:buNone/>
            </a:pPr>
            <a:endParaRPr lang="ru-RU" sz="1000" dirty="0">
              <a:latin typeface="Montserrat" panose="00000500000000000000" pitchFamily="2" charset="-52"/>
            </a:endParaRP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8CF87774-FD84-48FA-9D31-C39E376C0D08}"/>
              </a:ext>
            </a:extLst>
          </p:cNvPr>
          <p:cNvSpPr/>
          <p:nvPr/>
        </p:nvSpPr>
        <p:spPr>
          <a:xfrm>
            <a:off x="8785561" y="1868513"/>
            <a:ext cx="3320249" cy="13494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FEF5DAE8-E3E1-4970-9C13-E2CD13C704B6}"/>
              </a:ext>
            </a:extLst>
          </p:cNvPr>
          <p:cNvSpPr txBox="1">
            <a:spLocks/>
          </p:cNvSpPr>
          <p:nvPr/>
        </p:nvSpPr>
        <p:spPr>
          <a:xfrm>
            <a:off x="8945358" y="1949831"/>
            <a:ext cx="3000653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latin typeface="Montserrat" panose="00000500000000000000" pitchFamily="2" charset="-52"/>
              </a:rPr>
              <a:t>Программа кредитования МСП по 1764</a:t>
            </a: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00FDA537-8710-49DD-A7EC-874378ACC88B}"/>
              </a:ext>
            </a:extLst>
          </p:cNvPr>
          <p:cNvSpPr/>
          <p:nvPr/>
        </p:nvSpPr>
        <p:spPr>
          <a:xfrm>
            <a:off x="8581374" y="1722741"/>
            <a:ext cx="40837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xmlns="" id="{1655C4DC-1304-4E0A-BE85-6F7550893D04}"/>
              </a:ext>
            </a:extLst>
          </p:cNvPr>
          <p:cNvSpPr txBox="1">
            <a:spLocks/>
          </p:cNvSpPr>
          <p:nvPr/>
        </p:nvSpPr>
        <p:spPr>
          <a:xfrm>
            <a:off x="8657572" y="1777426"/>
            <a:ext cx="255974" cy="287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latin typeface="Montserrat" panose="00000500000000000000" pitchFamily="2" charset="-52"/>
              </a:rPr>
              <a:t>3</a:t>
            </a: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29" name="Подзаголовок 2">
            <a:extLst>
              <a:ext uri="{FF2B5EF4-FFF2-40B4-BE49-F238E27FC236}">
                <a16:creationId xmlns:a16="http://schemas.microsoft.com/office/drawing/2014/main" xmlns="" id="{6156548E-A422-4EC6-8CA0-996BB37A4FDA}"/>
              </a:ext>
            </a:extLst>
          </p:cNvPr>
          <p:cNvSpPr txBox="1">
            <a:spLocks/>
          </p:cNvSpPr>
          <p:nvPr/>
        </p:nvSpPr>
        <p:spPr>
          <a:xfrm>
            <a:off x="8945357" y="2469058"/>
            <a:ext cx="3000653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latin typeface="Montserrat" panose="00000500000000000000" pitchFamily="2" charset="-52"/>
              </a:rPr>
              <a:t>Закончилась уже летом 2024 года</a:t>
            </a:r>
          </a:p>
          <a:p>
            <a:pPr marL="0" indent="0">
              <a:buNone/>
            </a:pPr>
            <a:endParaRPr lang="ru-RU" sz="1000" dirty="0">
              <a:latin typeface="Montserrat" panose="00000500000000000000" pitchFamily="2" charset="-52"/>
            </a:endParaRP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6" name="Прямоугольник: скругленные углы 19">
            <a:extLst>
              <a:ext uri="{FF2B5EF4-FFF2-40B4-BE49-F238E27FC236}">
                <a16:creationId xmlns:a16="http://schemas.microsoft.com/office/drawing/2014/main" xmlns="" id="{38256EF4-1B8F-0F3B-C438-11A281E86FC5}"/>
              </a:ext>
            </a:extLst>
          </p:cNvPr>
          <p:cNvSpPr/>
          <p:nvPr/>
        </p:nvSpPr>
        <p:spPr>
          <a:xfrm>
            <a:off x="5071772" y="5064262"/>
            <a:ext cx="3320249" cy="13494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дзаголовок 2">
            <a:extLst>
              <a:ext uri="{FF2B5EF4-FFF2-40B4-BE49-F238E27FC236}">
                <a16:creationId xmlns:a16="http://schemas.microsoft.com/office/drawing/2014/main" xmlns="" id="{FD090189-FCA2-51F8-57C7-F3B33080BF69}"/>
              </a:ext>
            </a:extLst>
          </p:cNvPr>
          <p:cNvSpPr txBox="1">
            <a:spLocks/>
          </p:cNvSpPr>
          <p:nvPr/>
        </p:nvSpPr>
        <p:spPr>
          <a:xfrm>
            <a:off x="5242117" y="5190795"/>
            <a:ext cx="3000653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latin typeface="Montserrat" panose="00000500000000000000" pitchFamily="2" charset="-52"/>
              </a:rPr>
              <a:t>Региональные льготные программы </a:t>
            </a: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1504AA8F-7421-FF82-525E-DC6216C125DE}"/>
              </a:ext>
            </a:extLst>
          </p:cNvPr>
          <p:cNvSpPr/>
          <p:nvPr/>
        </p:nvSpPr>
        <p:spPr>
          <a:xfrm>
            <a:off x="4857885" y="4978975"/>
            <a:ext cx="40837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xmlns="" id="{6D913C50-EB94-8084-EAD2-9B95C6B48568}"/>
              </a:ext>
            </a:extLst>
          </p:cNvPr>
          <p:cNvSpPr txBox="1">
            <a:spLocks/>
          </p:cNvSpPr>
          <p:nvPr/>
        </p:nvSpPr>
        <p:spPr>
          <a:xfrm>
            <a:off x="5266256" y="5780544"/>
            <a:ext cx="3000653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latin typeface="Montserrat" panose="00000500000000000000" pitchFamily="2" charset="-52"/>
              </a:rPr>
              <a:t>Отличаются в зависимости от региона</a:t>
            </a:r>
          </a:p>
          <a:p>
            <a:pPr marL="0" indent="0">
              <a:buNone/>
            </a:pPr>
            <a:endParaRPr lang="ru-RU" sz="1000" dirty="0">
              <a:latin typeface="Montserrat" panose="00000500000000000000" pitchFamily="2" charset="-52"/>
            </a:endParaRP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33" name="Подзаголовок 2">
            <a:extLst>
              <a:ext uri="{FF2B5EF4-FFF2-40B4-BE49-F238E27FC236}">
                <a16:creationId xmlns:a16="http://schemas.microsoft.com/office/drawing/2014/main" xmlns="" id="{4A5130E5-8AA8-AEFD-DAEB-A0FD3EF5E473}"/>
              </a:ext>
            </a:extLst>
          </p:cNvPr>
          <p:cNvSpPr txBox="1">
            <a:spLocks/>
          </p:cNvSpPr>
          <p:nvPr/>
        </p:nvSpPr>
        <p:spPr>
          <a:xfrm>
            <a:off x="4934083" y="5071207"/>
            <a:ext cx="255974" cy="287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latin typeface="Montserrat" panose="00000500000000000000" pitchFamily="2" charset="-52"/>
              </a:rPr>
              <a:t>6</a:t>
            </a: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57462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AE3227D6-CB76-A850-D577-A1F6BAC3D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8546"/>
          </a:xfr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21EDCFC6-C64B-963E-AC97-F20561DAFC1A}"/>
              </a:ext>
            </a:extLst>
          </p:cNvPr>
          <p:cNvSpPr txBox="1">
            <a:spLocks/>
          </p:cNvSpPr>
          <p:nvPr/>
        </p:nvSpPr>
        <p:spPr>
          <a:xfrm>
            <a:off x="2229374" y="471946"/>
            <a:ext cx="7733251" cy="504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>
                <a:latin typeface="Montserrat" panose="00000500000000000000" pitchFamily="2" charset="-52"/>
              </a:rPr>
              <a:t>Федеральные льготные программы кредитования в 2025 году</a:t>
            </a: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22E9D7BB-AC58-4BF4-A80F-56B94F1FADA7}"/>
              </a:ext>
            </a:extLst>
          </p:cNvPr>
          <p:cNvSpPr/>
          <p:nvPr/>
        </p:nvSpPr>
        <p:spPr>
          <a:xfrm>
            <a:off x="701334" y="1817938"/>
            <a:ext cx="3320249" cy="13494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xmlns="" id="{338515C5-4F01-8D18-E0BD-D9499E202916}"/>
              </a:ext>
            </a:extLst>
          </p:cNvPr>
          <p:cNvSpPr txBox="1">
            <a:spLocks/>
          </p:cNvSpPr>
          <p:nvPr/>
        </p:nvSpPr>
        <p:spPr>
          <a:xfrm>
            <a:off x="861131" y="1899256"/>
            <a:ext cx="3000653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latin typeface="Montserrat" panose="00000500000000000000" pitchFamily="2" charset="-52"/>
              </a:rPr>
              <a:t>Займы/лизинги от Фонда развития промышленности</a:t>
            </a: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BB169031-FFA7-43BB-86AB-ACF27F067681}"/>
              </a:ext>
            </a:extLst>
          </p:cNvPr>
          <p:cNvSpPr/>
          <p:nvPr/>
        </p:nvSpPr>
        <p:spPr>
          <a:xfrm>
            <a:off x="497146" y="1661039"/>
            <a:ext cx="40837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ECE64224-E1AC-456D-9B33-DDDCA2944A51}"/>
              </a:ext>
            </a:extLst>
          </p:cNvPr>
          <p:cNvSpPr txBox="1">
            <a:spLocks/>
          </p:cNvSpPr>
          <p:nvPr/>
        </p:nvSpPr>
        <p:spPr>
          <a:xfrm>
            <a:off x="573345" y="1726851"/>
            <a:ext cx="255974" cy="287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latin typeface="Montserrat" panose="00000500000000000000" pitchFamily="2" charset="-52"/>
              </a:rPr>
              <a:t>1</a:t>
            </a: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FFD328ED-3AE3-429D-B90B-C933675D925A}"/>
              </a:ext>
            </a:extLst>
          </p:cNvPr>
          <p:cNvSpPr txBox="1">
            <a:spLocks/>
          </p:cNvSpPr>
          <p:nvPr/>
        </p:nvSpPr>
        <p:spPr>
          <a:xfrm>
            <a:off x="829319" y="2617399"/>
            <a:ext cx="3000653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000" dirty="0">
                <a:latin typeface="Montserrat" panose="00000500000000000000" pitchFamily="2" charset="-52"/>
              </a:rPr>
              <a:t>Программа продолжает действовать.</a:t>
            </a:r>
            <a:br>
              <a:rPr lang="ru-RU" sz="1000" dirty="0">
                <a:latin typeface="Montserrat" panose="00000500000000000000" pitchFamily="2" charset="-52"/>
              </a:rPr>
            </a:br>
            <a:r>
              <a:rPr lang="ru-RU" sz="1000" dirty="0">
                <a:latin typeface="Montserrat" panose="00000500000000000000" pitchFamily="2" charset="-52"/>
              </a:rPr>
              <a:t>Акцент на справочники продукции и на технологию. </a:t>
            </a:r>
          </a:p>
          <a:p>
            <a:pPr marL="0" indent="0">
              <a:buNone/>
            </a:pPr>
            <a:r>
              <a:rPr lang="ru-RU" sz="1000" dirty="0">
                <a:latin typeface="Montserrat" panose="00000500000000000000" pitchFamily="2" charset="-52"/>
              </a:rPr>
              <a:t>.</a:t>
            </a: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B8FD26A4-8485-404E-801C-51DBB1497743}"/>
              </a:ext>
            </a:extLst>
          </p:cNvPr>
          <p:cNvSpPr/>
          <p:nvPr/>
        </p:nvSpPr>
        <p:spPr>
          <a:xfrm>
            <a:off x="2533832" y="3465156"/>
            <a:ext cx="3320249" cy="13494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04CF0F9F-1AFD-4F85-A8A3-936B077BE9D0}"/>
              </a:ext>
            </a:extLst>
          </p:cNvPr>
          <p:cNvSpPr/>
          <p:nvPr/>
        </p:nvSpPr>
        <p:spPr>
          <a:xfrm>
            <a:off x="2251243" y="3445921"/>
            <a:ext cx="410590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E926E5DB-A7FC-485B-969B-52C421A987EE}"/>
              </a:ext>
            </a:extLst>
          </p:cNvPr>
          <p:cNvSpPr txBox="1">
            <a:spLocks/>
          </p:cNvSpPr>
          <p:nvPr/>
        </p:nvSpPr>
        <p:spPr>
          <a:xfrm>
            <a:off x="2305947" y="3512273"/>
            <a:ext cx="255974" cy="287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latin typeface="Montserrat" panose="00000500000000000000" pitchFamily="2" charset="-52"/>
              </a:rPr>
              <a:t>4</a:t>
            </a: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xmlns="" id="{D27FA2F0-6B32-4548-A935-967227E6A54E}"/>
              </a:ext>
            </a:extLst>
          </p:cNvPr>
          <p:cNvSpPr txBox="1">
            <a:spLocks/>
          </p:cNvSpPr>
          <p:nvPr/>
        </p:nvSpPr>
        <p:spPr>
          <a:xfrm>
            <a:off x="2671576" y="3576357"/>
            <a:ext cx="3000653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latin typeface="Montserrat" panose="00000500000000000000" pitchFamily="2" charset="-52"/>
              </a:rPr>
              <a:t>Промышленная ипотека</a:t>
            </a: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8F300365-1DBC-4602-B595-4643A5649B3B}"/>
              </a:ext>
            </a:extLst>
          </p:cNvPr>
          <p:cNvSpPr txBox="1">
            <a:spLocks/>
          </p:cNvSpPr>
          <p:nvPr/>
        </p:nvSpPr>
        <p:spPr>
          <a:xfrm>
            <a:off x="2647761" y="3865709"/>
            <a:ext cx="3000653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1000" dirty="0">
                <a:latin typeface="Montserrat" panose="00000500000000000000" pitchFamily="2" charset="-52"/>
              </a:rPr>
              <a:t>Ждем лимитов во 2 квартале 2025 года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000" dirty="0">
                <a:latin typeface="Montserrat" panose="00000500000000000000" pitchFamily="2" charset="-52"/>
              </a:rPr>
              <a:t>Ставка привязана к КС и составляет 16%</a:t>
            </a: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F73D0B64-BA79-4AB9-9F61-36BB27DF36A3}"/>
              </a:ext>
            </a:extLst>
          </p:cNvPr>
          <p:cNvSpPr/>
          <p:nvPr/>
        </p:nvSpPr>
        <p:spPr>
          <a:xfrm>
            <a:off x="4859043" y="1837173"/>
            <a:ext cx="3320249" cy="13494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xmlns="" id="{F09B74F3-A80B-43B7-B8FF-FC349871252C}"/>
              </a:ext>
            </a:extLst>
          </p:cNvPr>
          <p:cNvSpPr txBox="1">
            <a:spLocks/>
          </p:cNvSpPr>
          <p:nvPr/>
        </p:nvSpPr>
        <p:spPr>
          <a:xfrm>
            <a:off x="5018840" y="1918491"/>
            <a:ext cx="3000653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latin typeface="Montserrat" panose="00000500000000000000" pitchFamily="2" charset="-52"/>
              </a:rPr>
              <a:t>Программа кредитования «Высокотех»</a:t>
            </a: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E65F8B8C-9D20-44E6-A6EB-07DD52828B7C}"/>
              </a:ext>
            </a:extLst>
          </p:cNvPr>
          <p:cNvSpPr/>
          <p:nvPr/>
        </p:nvSpPr>
        <p:spPr>
          <a:xfrm>
            <a:off x="4687099" y="1729144"/>
            <a:ext cx="40837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xmlns="" id="{0057D016-F003-498B-B86C-D4B0C9A841C8}"/>
              </a:ext>
            </a:extLst>
          </p:cNvPr>
          <p:cNvSpPr txBox="1">
            <a:spLocks/>
          </p:cNvSpPr>
          <p:nvPr/>
        </p:nvSpPr>
        <p:spPr>
          <a:xfrm>
            <a:off x="4758241" y="1783829"/>
            <a:ext cx="255974" cy="287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latin typeface="Montserrat" panose="00000500000000000000" pitchFamily="2" charset="-52"/>
              </a:rPr>
              <a:t>2</a:t>
            </a: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xmlns="" id="{67C75683-5B77-4476-B79C-9AE90B5B387D}"/>
              </a:ext>
            </a:extLst>
          </p:cNvPr>
          <p:cNvSpPr txBox="1">
            <a:spLocks/>
          </p:cNvSpPr>
          <p:nvPr/>
        </p:nvSpPr>
        <p:spPr>
          <a:xfrm>
            <a:off x="4987028" y="2481512"/>
            <a:ext cx="3000653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000" dirty="0">
              <a:latin typeface="Montserrat" panose="00000500000000000000" pitchFamily="2" charset="-52"/>
            </a:endParaRPr>
          </a:p>
          <a:p>
            <a:pPr marL="0" indent="0">
              <a:buNone/>
            </a:pPr>
            <a:endParaRPr lang="ru-RU" sz="1000" dirty="0">
              <a:latin typeface="Montserrat" panose="00000500000000000000" pitchFamily="2" charset="-52"/>
            </a:endParaRP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702BE96F-A621-43B5-BC19-77C170C11070}"/>
              </a:ext>
            </a:extLst>
          </p:cNvPr>
          <p:cNvSpPr/>
          <p:nvPr/>
        </p:nvSpPr>
        <p:spPr>
          <a:xfrm>
            <a:off x="7480926" y="3451235"/>
            <a:ext cx="3320249" cy="13494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xmlns="" id="{9AA1DC39-1140-40E8-AFA8-4204124C67DF}"/>
              </a:ext>
            </a:extLst>
          </p:cNvPr>
          <p:cNvSpPr txBox="1">
            <a:spLocks/>
          </p:cNvSpPr>
          <p:nvPr/>
        </p:nvSpPr>
        <p:spPr>
          <a:xfrm>
            <a:off x="7695892" y="3526297"/>
            <a:ext cx="3000653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latin typeface="Montserrat" panose="00000500000000000000" pitchFamily="2" charset="-52"/>
              </a:rPr>
              <a:t>Программа «ПСК Инвест»</a:t>
            </a: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88C947A1-0C33-44BA-955E-A86AF5E48167}"/>
              </a:ext>
            </a:extLst>
          </p:cNvPr>
          <p:cNvSpPr/>
          <p:nvPr/>
        </p:nvSpPr>
        <p:spPr>
          <a:xfrm>
            <a:off x="7248566" y="3436279"/>
            <a:ext cx="40837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xmlns="" id="{DAE1133C-B1AF-4887-9E7F-4397BE64D3C7}"/>
              </a:ext>
            </a:extLst>
          </p:cNvPr>
          <p:cNvSpPr txBox="1">
            <a:spLocks/>
          </p:cNvSpPr>
          <p:nvPr/>
        </p:nvSpPr>
        <p:spPr>
          <a:xfrm>
            <a:off x="7310757" y="3497699"/>
            <a:ext cx="255974" cy="287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latin typeface="Montserrat" panose="00000500000000000000" pitchFamily="2" charset="-52"/>
              </a:rPr>
              <a:t>5</a:t>
            </a: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24" name="Подзаголовок 2">
            <a:extLst>
              <a:ext uri="{FF2B5EF4-FFF2-40B4-BE49-F238E27FC236}">
                <a16:creationId xmlns:a16="http://schemas.microsoft.com/office/drawing/2014/main" xmlns="" id="{46623EF2-A7CB-46CF-A08A-7256FDC6DDC7}"/>
              </a:ext>
            </a:extLst>
          </p:cNvPr>
          <p:cNvSpPr txBox="1">
            <a:spLocks/>
          </p:cNvSpPr>
          <p:nvPr/>
        </p:nvSpPr>
        <p:spPr>
          <a:xfrm>
            <a:off x="7734847" y="3877409"/>
            <a:ext cx="3000653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ru-RU" sz="1000" dirty="0">
                <a:latin typeface="Montserrat" panose="00000500000000000000" pitchFamily="2" charset="-52"/>
              </a:rPr>
              <a:t>Возобновили, но ставка стала привязана к КС и составила 17,5%</a:t>
            </a:r>
          </a:p>
          <a:p>
            <a:pPr marL="0" indent="0">
              <a:buNone/>
            </a:pPr>
            <a:endParaRPr lang="ru-RU" sz="1000" dirty="0">
              <a:latin typeface="Montserrat" panose="00000500000000000000" pitchFamily="2" charset="-52"/>
            </a:endParaRP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8CF87774-FD84-48FA-9D31-C39E376C0D08}"/>
              </a:ext>
            </a:extLst>
          </p:cNvPr>
          <p:cNvSpPr/>
          <p:nvPr/>
        </p:nvSpPr>
        <p:spPr>
          <a:xfrm>
            <a:off x="8785561" y="1868513"/>
            <a:ext cx="3320249" cy="13494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FEF5DAE8-E3E1-4970-9C13-E2CD13C704B6}"/>
              </a:ext>
            </a:extLst>
          </p:cNvPr>
          <p:cNvSpPr txBox="1">
            <a:spLocks/>
          </p:cNvSpPr>
          <p:nvPr/>
        </p:nvSpPr>
        <p:spPr>
          <a:xfrm>
            <a:off x="8945358" y="1949831"/>
            <a:ext cx="3000653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latin typeface="Montserrat" panose="00000500000000000000" pitchFamily="2" charset="-52"/>
              </a:rPr>
              <a:t>Программа кредитования МСП по 1764</a:t>
            </a: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00FDA537-8710-49DD-A7EC-874378ACC88B}"/>
              </a:ext>
            </a:extLst>
          </p:cNvPr>
          <p:cNvSpPr/>
          <p:nvPr/>
        </p:nvSpPr>
        <p:spPr>
          <a:xfrm>
            <a:off x="8581374" y="1722741"/>
            <a:ext cx="40837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xmlns="" id="{1655C4DC-1304-4E0A-BE85-6F7550893D04}"/>
              </a:ext>
            </a:extLst>
          </p:cNvPr>
          <p:cNvSpPr txBox="1">
            <a:spLocks/>
          </p:cNvSpPr>
          <p:nvPr/>
        </p:nvSpPr>
        <p:spPr>
          <a:xfrm>
            <a:off x="8657572" y="1777426"/>
            <a:ext cx="255974" cy="287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latin typeface="Montserrat" panose="00000500000000000000" pitchFamily="2" charset="-52"/>
              </a:rPr>
              <a:t>3</a:t>
            </a: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29" name="Подзаголовок 2">
            <a:extLst>
              <a:ext uri="{FF2B5EF4-FFF2-40B4-BE49-F238E27FC236}">
                <a16:creationId xmlns:a16="http://schemas.microsoft.com/office/drawing/2014/main" xmlns="" id="{6156548E-A422-4EC6-8CA0-996BB37A4FDA}"/>
              </a:ext>
            </a:extLst>
          </p:cNvPr>
          <p:cNvSpPr txBox="1">
            <a:spLocks/>
          </p:cNvSpPr>
          <p:nvPr/>
        </p:nvSpPr>
        <p:spPr>
          <a:xfrm>
            <a:off x="8945357" y="2469058"/>
            <a:ext cx="3000653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latin typeface="Montserrat" panose="00000500000000000000" pitchFamily="2" charset="-52"/>
              </a:rPr>
              <a:t>Не возобновили</a:t>
            </a:r>
          </a:p>
          <a:p>
            <a:pPr marL="0" indent="0">
              <a:buNone/>
            </a:pPr>
            <a:endParaRPr lang="ru-RU" sz="1000" dirty="0">
              <a:latin typeface="Montserrat" panose="00000500000000000000" pitchFamily="2" charset="-52"/>
            </a:endParaRP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6" name="Прямоугольник: скругленные углы 19">
            <a:extLst>
              <a:ext uri="{FF2B5EF4-FFF2-40B4-BE49-F238E27FC236}">
                <a16:creationId xmlns:a16="http://schemas.microsoft.com/office/drawing/2014/main" xmlns="" id="{38256EF4-1B8F-0F3B-C438-11A281E86FC5}"/>
              </a:ext>
            </a:extLst>
          </p:cNvPr>
          <p:cNvSpPr/>
          <p:nvPr/>
        </p:nvSpPr>
        <p:spPr>
          <a:xfrm>
            <a:off x="5071772" y="5064262"/>
            <a:ext cx="3320249" cy="13494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дзаголовок 2">
            <a:extLst>
              <a:ext uri="{FF2B5EF4-FFF2-40B4-BE49-F238E27FC236}">
                <a16:creationId xmlns:a16="http://schemas.microsoft.com/office/drawing/2014/main" xmlns="" id="{FD090189-FCA2-51F8-57C7-F3B33080BF69}"/>
              </a:ext>
            </a:extLst>
          </p:cNvPr>
          <p:cNvSpPr txBox="1">
            <a:spLocks/>
          </p:cNvSpPr>
          <p:nvPr/>
        </p:nvSpPr>
        <p:spPr>
          <a:xfrm>
            <a:off x="5242116" y="5120830"/>
            <a:ext cx="3000653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latin typeface="Montserrat" panose="00000500000000000000" pitchFamily="2" charset="-52"/>
              </a:rPr>
              <a:t>Новые программы</a:t>
            </a: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1504AA8F-7421-FF82-525E-DC6216C125DE}"/>
              </a:ext>
            </a:extLst>
          </p:cNvPr>
          <p:cNvSpPr/>
          <p:nvPr/>
        </p:nvSpPr>
        <p:spPr>
          <a:xfrm>
            <a:off x="4857885" y="4978975"/>
            <a:ext cx="408371" cy="37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xmlns="" id="{6D913C50-EB94-8084-EAD2-9B95C6B48568}"/>
              </a:ext>
            </a:extLst>
          </p:cNvPr>
          <p:cNvSpPr txBox="1">
            <a:spLocks/>
          </p:cNvSpPr>
          <p:nvPr/>
        </p:nvSpPr>
        <p:spPr>
          <a:xfrm>
            <a:off x="5242116" y="5429027"/>
            <a:ext cx="3000653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latin typeface="Montserrat" panose="00000500000000000000" pitchFamily="2" charset="-52"/>
              </a:rPr>
              <a:t>Льготная программа кредитования для компаний в сфере станкостроения и робототехники </a:t>
            </a:r>
          </a:p>
          <a:p>
            <a:pPr marL="0" indent="0">
              <a:buNone/>
            </a:pPr>
            <a:endParaRPr lang="ru-RU" sz="1000" dirty="0">
              <a:latin typeface="Montserrat" panose="00000500000000000000" pitchFamily="2" charset="-52"/>
            </a:endParaRP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33" name="Подзаголовок 2">
            <a:extLst>
              <a:ext uri="{FF2B5EF4-FFF2-40B4-BE49-F238E27FC236}">
                <a16:creationId xmlns:a16="http://schemas.microsoft.com/office/drawing/2014/main" xmlns="" id="{4A5130E5-8AA8-AEFD-DAEB-A0FD3EF5E473}"/>
              </a:ext>
            </a:extLst>
          </p:cNvPr>
          <p:cNvSpPr txBox="1">
            <a:spLocks/>
          </p:cNvSpPr>
          <p:nvPr/>
        </p:nvSpPr>
        <p:spPr>
          <a:xfrm>
            <a:off x="4886228" y="5046887"/>
            <a:ext cx="255974" cy="287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latin typeface="Montserrat" panose="00000500000000000000" pitchFamily="2" charset="-52"/>
              </a:rPr>
              <a:t>6</a:t>
            </a: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34" name="Подзаголовок 2">
            <a:extLst>
              <a:ext uri="{FF2B5EF4-FFF2-40B4-BE49-F238E27FC236}">
                <a16:creationId xmlns:a16="http://schemas.microsoft.com/office/drawing/2014/main" xmlns="" id="{C2200E85-C8F8-D6A3-A048-5A9D50C1CC1B}"/>
              </a:ext>
            </a:extLst>
          </p:cNvPr>
          <p:cNvSpPr txBox="1">
            <a:spLocks/>
          </p:cNvSpPr>
          <p:nvPr/>
        </p:nvSpPr>
        <p:spPr>
          <a:xfrm>
            <a:off x="4987027" y="2586152"/>
            <a:ext cx="3000653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ru-RU" sz="1000" dirty="0">
                <a:latin typeface="Montserrat" panose="00000500000000000000" pitchFamily="2" charset="-52"/>
              </a:rPr>
              <a:t>Возобновили, но ставка привязана к КС и составляет сейчас 14%</a:t>
            </a:r>
          </a:p>
        </p:txBody>
      </p:sp>
      <p:sp>
        <p:nvSpPr>
          <p:cNvPr id="35" name="Подзаголовок 2">
            <a:extLst>
              <a:ext uri="{FF2B5EF4-FFF2-40B4-BE49-F238E27FC236}">
                <a16:creationId xmlns:a16="http://schemas.microsoft.com/office/drawing/2014/main" xmlns="" id="{2AD01F1C-CF4A-2234-1F40-2B4A376533D5}"/>
              </a:ext>
            </a:extLst>
          </p:cNvPr>
          <p:cNvSpPr txBox="1">
            <a:spLocks/>
          </p:cNvSpPr>
          <p:nvPr/>
        </p:nvSpPr>
        <p:spPr>
          <a:xfrm>
            <a:off x="5242116" y="5965720"/>
            <a:ext cx="3000653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latin typeface="Montserrat" panose="00000500000000000000" pitchFamily="2" charset="-52"/>
              </a:rPr>
              <a:t>Льготные займы для резидентов ОЭЗ и моногородов </a:t>
            </a: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6499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AE3227D6-CB76-A850-D577-A1F6BAC3D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188"/>
            <a:ext cx="12192000" cy="6918546"/>
          </a:xfr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21EDCFC6-C64B-963E-AC97-F20561DAFC1A}"/>
              </a:ext>
            </a:extLst>
          </p:cNvPr>
          <p:cNvSpPr txBox="1">
            <a:spLocks/>
          </p:cNvSpPr>
          <p:nvPr/>
        </p:nvSpPr>
        <p:spPr>
          <a:xfrm>
            <a:off x="573348" y="1446182"/>
            <a:ext cx="5063972" cy="423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>
                <a:latin typeface="Montserrat" panose="00000500000000000000" pitchFamily="2" charset="-52"/>
              </a:rPr>
              <a:t>Итоги 2024</a:t>
            </a: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22E9D7BB-AC58-4BF4-A80F-56B94F1FADA7}"/>
              </a:ext>
            </a:extLst>
          </p:cNvPr>
          <p:cNvSpPr/>
          <p:nvPr/>
        </p:nvSpPr>
        <p:spPr>
          <a:xfrm>
            <a:off x="573347" y="1977369"/>
            <a:ext cx="3997908" cy="60883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xmlns="" id="{338515C5-4F01-8D18-E0BD-D9499E202916}"/>
              </a:ext>
            </a:extLst>
          </p:cNvPr>
          <p:cNvSpPr txBox="1">
            <a:spLocks/>
          </p:cNvSpPr>
          <p:nvPr/>
        </p:nvSpPr>
        <p:spPr>
          <a:xfrm>
            <a:off x="624023" y="2115731"/>
            <a:ext cx="3000653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latin typeface="Montserrat" panose="00000500000000000000" pitchFamily="2" charset="-52"/>
              </a:rPr>
              <a:t>ВЫВОДЫ</a:t>
            </a: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ECE64224-E1AC-456D-9B33-DDDCA2944A51}"/>
              </a:ext>
            </a:extLst>
          </p:cNvPr>
          <p:cNvSpPr txBox="1">
            <a:spLocks/>
          </p:cNvSpPr>
          <p:nvPr/>
        </p:nvSpPr>
        <p:spPr>
          <a:xfrm>
            <a:off x="573347" y="2190474"/>
            <a:ext cx="255974" cy="287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500" b="1" dirty="0">
              <a:latin typeface="Montserrat" panose="00000500000000000000" pitchFamily="2" charset="-52"/>
            </a:endParaRP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04CF0F9F-1AFD-4F85-A8A3-936B077BE9D0}"/>
              </a:ext>
            </a:extLst>
          </p:cNvPr>
          <p:cNvSpPr/>
          <p:nvPr/>
        </p:nvSpPr>
        <p:spPr>
          <a:xfrm>
            <a:off x="624023" y="3205465"/>
            <a:ext cx="205295" cy="197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xmlns="" id="{D27FA2F0-6B32-4548-A935-967227E6A54E}"/>
              </a:ext>
            </a:extLst>
          </p:cNvPr>
          <p:cNvSpPr txBox="1">
            <a:spLocks/>
          </p:cNvSpPr>
          <p:nvPr/>
        </p:nvSpPr>
        <p:spPr>
          <a:xfrm>
            <a:off x="861132" y="3179094"/>
            <a:ext cx="4403325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Montserrat" panose="00000500000000000000" pitchFamily="2" charset="-52"/>
              </a:rPr>
              <a:t>Недостаточный бюджет по программам </a:t>
            </a:r>
          </a:p>
          <a:p>
            <a:pPr marL="0" indent="0">
              <a:buNone/>
            </a:pPr>
            <a:endParaRPr lang="ru-RU" sz="2500" dirty="0">
              <a:latin typeface="Montserrat" panose="00000500000000000000" pitchFamily="2" charset="-52"/>
            </a:endParaRP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xmlns="" id="{DAE1133C-B1AF-4887-9E7F-4397BE64D3C7}"/>
              </a:ext>
            </a:extLst>
          </p:cNvPr>
          <p:cNvSpPr txBox="1">
            <a:spLocks/>
          </p:cNvSpPr>
          <p:nvPr/>
        </p:nvSpPr>
        <p:spPr>
          <a:xfrm>
            <a:off x="7250834" y="3976364"/>
            <a:ext cx="255974" cy="287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500" b="1" dirty="0">
              <a:latin typeface="Montserrat" panose="00000500000000000000" pitchFamily="2" charset="-52"/>
            </a:endParaRP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xmlns="" id="{B5D3D8EA-0787-4FAE-8CAB-99FECBB49A63}"/>
              </a:ext>
            </a:extLst>
          </p:cNvPr>
          <p:cNvSpPr txBox="1">
            <a:spLocks/>
          </p:cNvSpPr>
          <p:nvPr/>
        </p:nvSpPr>
        <p:spPr>
          <a:xfrm>
            <a:off x="861132" y="3649564"/>
            <a:ext cx="3997908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Montserrat" panose="00000500000000000000" pitchFamily="2" charset="-52"/>
              </a:rPr>
              <a:t>Узкий перечень приоритетных отраслей и программ (очень дискретно работают программы)</a:t>
            </a:r>
          </a:p>
          <a:p>
            <a:pPr marL="0" indent="0">
              <a:buNone/>
            </a:pPr>
            <a:endParaRPr lang="ru-RU" sz="2500" dirty="0">
              <a:latin typeface="Montserrat" panose="00000500000000000000" pitchFamily="2" charset="-52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3E0280D3-AB7F-42A8-9593-A38808B48324}"/>
              </a:ext>
            </a:extLst>
          </p:cNvPr>
          <p:cNvSpPr/>
          <p:nvPr/>
        </p:nvSpPr>
        <p:spPr>
          <a:xfrm>
            <a:off x="624025" y="3718320"/>
            <a:ext cx="205295" cy="197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A2666A98-3AA7-420C-A630-751880BED591}"/>
              </a:ext>
            </a:extLst>
          </p:cNvPr>
          <p:cNvSpPr/>
          <p:nvPr/>
        </p:nvSpPr>
        <p:spPr>
          <a:xfrm>
            <a:off x="624024" y="4513812"/>
            <a:ext cx="205295" cy="197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дзаголовок 2">
            <a:extLst>
              <a:ext uri="{FF2B5EF4-FFF2-40B4-BE49-F238E27FC236}">
                <a16:creationId xmlns:a16="http://schemas.microsoft.com/office/drawing/2014/main" xmlns="" id="{2FE2C587-006E-4342-8C04-DD9D78A046C0}"/>
              </a:ext>
            </a:extLst>
          </p:cNvPr>
          <p:cNvSpPr txBox="1">
            <a:spLocks/>
          </p:cNvSpPr>
          <p:nvPr/>
        </p:nvSpPr>
        <p:spPr>
          <a:xfrm>
            <a:off x="829317" y="4518290"/>
            <a:ext cx="4403325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Montserrat" panose="00000500000000000000" pitchFamily="2" charset="-52"/>
              </a:rPr>
              <a:t>Узкий перечень приоритетной продукции проекта (программы ФРП)</a:t>
            </a:r>
            <a:endParaRPr lang="ru-RU" sz="2500" dirty="0">
              <a:latin typeface="Montserrat" panose="00000500000000000000" pitchFamily="2" charset="-52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76168F9B-B195-47D1-BD6C-37A66A986618}"/>
              </a:ext>
            </a:extLst>
          </p:cNvPr>
          <p:cNvSpPr/>
          <p:nvPr/>
        </p:nvSpPr>
        <p:spPr>
          <a:xfrm>
            <a:off x="624023" y="2775004"/>
            <a:ext cx="205295" cy="197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дзаголовок 2">
            <a:extLst>
              <a:ext uri="{FF2B5EF4-FFF2-40B4-BE49-F238E27FC236}">
                <a16:creationId xmlns:a16="http://schemas.microsoft.com/office/drawing/2014/main" xmlns="" id="{8AFB55CB-C9EF-4405-A77F-564FE5349E11}"/>
              </a:ext>
            </a:extLst>
          </p:cNvPr>
          <p:cNvSpPr txBox="1">
            <a:spLocks/>
          </p:cNvSpPr>
          <p:nvPr/>
        </p:nvSpPr>
        <p:spPr>
          <a:xfrm>
            <a:off x="848554" y="2771102"/>
            <a:ext cx="4403325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Montserrat" panose="00000500000000000000" pitchFamily="2" charset="-52"/>
              </a:rPr>
              <a:t>Высокая ключевая ставка      </a:t>
            </a:r>
          </a:p>
          <a:p>
            <a:pPr marL="0" indent="0">
              <a:buNone/>
            </a:pPr>
            <a:endParaRPr lang="ru-RU" sz="2500" dirty="0">
              <a:latin typeface="Montserrat" panose="00000500000000000000" pitchFamily="2" charset="-52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F31207CA-C8BD-4B58-17D1-162A9C402183}"/>
              </a:ext>
            </a:extLst>
          </p:cNvPr>
          <p:cNvSpPr/>
          <p:nvPr/>
        </p:nvSpPr>
        <p:spPr>
          <a:xfrm>
            <a:off x="5621792" y="5088632"/>
            <a:ext cx="205295" cy="197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6E82186B-59D6-C9CF-94A2-48B1C6F4D1F7}"/>
              </a:ext>
            </a:extLst>
          </p:cNvPr>
          <p:cNvSpPr txBox="1">
            <a:spLocks/>
          </p:cNvSpPr>
          <p:nvPr/>
        </p:nvSpPr>
        <p:spPr>
          <a:xfrm>
            <a:off x="5840185" y="5032964"/>
            <a:ext cx="4621931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Montserrat" panose="00000500000000000000" pitchFamily="2" charset="-52"/>
              </a:rPr>
              <a:t>Развитие альтернативных источников привлечение финансов – облигационные займы, </a:t>
            </a:r>
            <a:r>
              <a:rPr lang="en-US" sz="1500" dirty="0">
                <a:latin typeface="Montserrat" panose="00000500000000000000" pitchFamily="2" charset="-52"/>
              </a:rPr>
              <a:t>IPO</a:t>
            </a:r>
            <a:r>
              <a:rPr lang="ru-RU" sz="1500" dirty="0">
                <a:latin typeface="Montserrat" panose="00000500000000000000" pitchFamily="2" charset="-52"/>
              </a:rPr>
              <a:t>, </a:t>
            </a:r>
            <a:r>
              <a:rPr lang="ru-RU" sz="1500" dirty="0" err="1">
                <a:latin typeface="Montserrat" panose="00000500000000000000" pitchFamily="2" charset="-52"/>
              </a:rPr>
              <a:t>ЗПИФы</a:t>
            </a:r>
            <a:r>
              <a:rPr lang="ru-RU" sz="1500" dirty="0">
                <a:latin typeface="Montserrat" panose="00000500000000000000" pitchFamily="2" charset="-52"/>
              </a:rPr>
              <a:t>, кредитование под цифровые финансовые активы (ЦФА), ГЧП и капитальные гранты от государства.</a:t>
            </a:r>
          </a:p>
          <a:p>
            <a:pPr marL="0" indent="0">
              <a:buNone/>
            </a:pPr>
            <a:endParaRPr lang="ru-RU" sz="2500" dirty="0">
              <a:latin typeface="Montserrat" panose="00000500000000000000" pitchFamily="2" charset="-52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FBAA7169-7BE9-BEFC-4A9B-1E4DD6248EC0}"/>
              </a:ext>
            </a:extLst>
          </p:cNvPr>
          <p:cNvSpPr txBox="1">
            <a:spLocks/>
          </p:cNvSpPr>
          <p:nvPr/>
        </p:nvSpPr>
        <p:spPr>
          <a:xfrm>
            <a:off x="5874428" y="3339599"/>
            <a:ext cx="4621931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Montserrat" panose="00000500000000000000" pitchFamily="2" charset="-52"/>
              </a:rPr>
              <a:t>Минпромторг будет поддерживать производства, направленные на импортозамещение и производство приоритетной для государства продукции</a:t>
            </a:r>
          </a:p>
          <a:p>
            <a:pPr marL="0" indent="0">
              <a:buNone/>
            </a:pPr>
            <a:endParaRPr lang="ru-RU" sz="2500" dirty="0">
              <a:latin typeface="Montserrat" panose="00000500000000000000" pitchFamily="2" charset="-52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4A9A067F-F120-7F2A-6DEF-1F22723D503D}"/>
              </a:ext>
            </a:extLst>
          </p:cNvPr>
          <p:cNvSpPr/>
          <p:nvPr/>
        </p:nvSpPr>
        <p:spPr>
          <a:xfrm>
            <a:off x="5637320" y="3410387"/>
            <a:ext cx="205295" cy="197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724FE709-DE3C-4BC4-2566-256A62B5B093}"/>
              </a:ext>
            </a:extLst>
          </p:cNvPr>
          <p:cNvSpPr/>
          <p:nvPr/>
        </p:nvSpPr>
        <p:spPr>
          <a:xfrm>
            <a:off x="5621793" y="4371995"/>
            <a:ext cx="205295" cy="197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xmlns="" id="{FC1365F5-09CE-0327-BBB0-AB1FEA0E1DC1}"/>
              </a:ext>
            </a:extLst>
          </p:cNvPr>
          <p:cNvSpPr txBox="1">
            <a:spLocks/>
          </p:cNvSpPr>
          <p:nvPr/>
        </p:nvSpPr>
        <p:spPr>
          <a:xfrm>
            <a:off x="5851709" y="4341859"/>
            <a:ext cx="4435576" cy="581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Montserrat" panose="00000500000000000000" pitchFamily="2" charset="-52"/>
              </a:rPr>
              <a:t>Поддержка УК индустриальных парков и резидентов преференциальных зон </a:t>
            </a:r>
            <a:endParaRPr lang="ru-RU" sz="2500" dirty="0">
              <a:latin typeface="Montserrat" panose="00000500000000000000" pitchFamily="2" charset="-52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C7CEBC43-639F-F289-71EC-774D4D7265B1}"/>
              </a:ext>
            </a:extLst>
          </p:cNvPr>
          <p:cNvSpPr/>
          <p:nvPr/>
        </p:nvSpPr>
        <p:spPr>
          <a:xfrm>
            <a:off x="5637320" y="2775004"/>
            <a:ext cx="205295" cy="197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xmlns="" id="{0F081AD7-E865-D0E9-C739-D1866F8B8E47}"/>
              </a:ext>
            </a:extLst>
          </p:cNvPr>
          <p:cNvSpPr txBox="1">
            <a:spLocks/>
          </p:cNvSpPr>
          <p:nvPr/>
        </p:nvSpPr>
        <p:spPr>
          <a:xfrm>
            <a:off x="5851709" y="2713318"/>
            <a:ext cx="4724553" cy="531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Montserrat" panose="00000500000000000000" pitchFamily="2" charset="-52"/>
              </a:rPr>
              <a:t>Акцент на поддержку высокотехнологичных компании (МТК) и НИОКР</a:t>
            </a:r>
          </a:p>
          <a:p>
            <a:pPr marL="0" indent="0">
              <a:buNone/>
            </a:pPr>
            <a:endParaRPr lang="ru-RU" sz="2500" dirty="0">
              <a:latin typeface="Montserrat" panose="00000500000000000000" pitchFamily="2" charset="-52"/>
            </a:endParaRP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xmlns="" id="{2616AD92-0A0D-94BB-06B5-E07D109F7103}"/>
              </a:ext>
            </a:extLst>
          </p:cNvPr>
          <p:cNvSpPr txBox="1">
            <a:spLocks/>
          </p:cNvSpPr>
          <p:nvPr/>
        </p:nvSpPr>
        <p:spPr>
          <a:xfrm>
            <a:off x="5512290" y="1410530"/>
            <a:ext cx="5063972" cy="423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>
                <a:latin typeface="Montserrat" panose="00000500000000000000" pitchFamily="2" charset="-52"/>
              </a:rPr>
              <a:t>Что ждем в 2025?</a:t>
            </a: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20" name="Прямоугольник: скругленные углы 3">
            <a:extLst>
              <a:ext uri="{FF2B5EF4-FFF2-40B4-BE49-F238E27FC236}">
                <a16:creationId xmlns:a16="http://schemas.microsoft.com/office/drawing/2014/main" xmlns="" id="{FA474E05-93E4-1EDB-04C1-936868329E89}"/>
              </a:ext>
            </a:extLst>
          </p:cNvPr>
          <p:cNvSpPr/>
          <p:nvPr/>
        </p:nvSpPr>
        <p:spPr>
          <a:xfrm>
            <a:off x="5621793" y="1949584"/>
            <a:ext cx="4624146" cy="60883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xmlns="" id="{EB57622A-8A59-93A4-9C41-F5688DC6C5C1}"/>
              </a:ext>
            </a:extLst>
          </p:cNvPr>
          <p:cNvSpPr txBox="1">
            <a:spLocks/>
          </p:cNvSpPr>
          <p:nvPr/>
        </p:nvSpPr>
        <p:spPr>
          <a:xfrm>
            <a:off x="5739967" y="2101504"/>
            <a:ext cx="3000653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latin typeface="Montserrat" panose="00000500000000000000" pitchFamily="2" charset="-52"/>
              </a:rPr>
              <a:t>ТЕНДЕНЦИИ</a:t>
            </a:r>
          </a:p>
          <a:p>
            <a:pPr marL="0" indent="0">
              <a:buNone/>
            </a:pPr>
            <a:endParaRPr lang="ru-RU" sz="2500" b="1" dirty="0">
              <a:latin typeface="Montserrat" panose="00000500000000000000" pitchFamily="2" charset="-52"/>
            </a:endParaRPr>
          </a:p>
        </p:txBody>
      </p:sp>
      <p:sp>
        <p:nvSpPr>
          <p:cNvPr id="24" name="Подзаголовок 2">
            <a:extLst>
              <a:ext uri="{FF2B5EF4-FFF2-40B4-BE49-F238E27FC236}">
                <a16:creationId xmlns:a16="http://schemas.microsoft.com/office/drawing/2014/main" xmlns="" id="{7BFCB606-4A02-82D3-2793-A25D1BF09756}"/>
              </a:ext>
            </a:extLst>
          </p:cNvPr>
          <p:cNvSpPr txBox="1">
            <a:spLocks/>
          </p:cNvSpPr>
          <p:nvPr/>
        </p:nvSpPr>
        <p:spPr>
          <a:xfrm>
            <a:off x="829316" y="5147857"/>
            <a:ext cx="4403325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Montserrat" panose="00000500000000000000" pitchFamily="2" charset="-52"/>
              </a:rPr>
              <a:t>Ужесточение кредитно-денежной политики со стороны банков</a:t>
            </a:r>
            <a:endParaRPr lang="ru-RU" sz="2500" dirty="0">
              <a:latin typeface="Montserrat" panose="00000500000000000000" pitchFamily="2" charset="-52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BA122485-7ECF-4520-5BD8-128254271438}"/>
              </a:ext>
            </a:extLst>
          </p:cNvPr>
          <p:cNvSpPr/>
          <p:nvPr/>
        </p:nvSpPr>
        <p:spPr>
          <a:xfrm>
            <a:off x="598686" y="5194123"/>
            <a:ext cx="205295" cy="197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3E391045-7200-F83D-1B3A-762E0F12681B}"/>
              </a:ext>
            </a:extLst>
          </p:cNvPr>
          <p:cNvSpPr/>
          <p:nvPr/>
        </p:nvSpPr>
        <p:spPr>
          <a:xfrm>
            <a:off x="5621791" y="6291855"/>
            <a:ext cx="205295" cy="197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дзаголовок 2">
            <a:extLst>
              <a:ext uri="{FF2B5EF4-FFF2-40B4-BE49-F238E27FC236}">
                <a16:creationId xmlns:a16="http://schemas.microsoft.com/office/drawing/2014/main" xmlns="" id="{675C7276-A106-2DFA-FC08-D1DD091AB7C2}"/>
              </a:ext>
            </a:extLst>
          </p:cNvPr>
          <p:cNvSpPr txBox="1">
            <a:spLocks/>
          </p:cNvSpPr>
          <p:nvPr/>
        </p:nvSpPr>
        <p:spPr>
          <a:xfrm>
            <a:off x="5840185" y="6246225"/>
            <a:ext cx="4403325" cy="581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Привязка ставок по программам к ключевой ставке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31555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A5315E3-BD34-B965-AA10-AE4E770ED1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91587-1093-8535-182C-A26BA261B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06" y="2234344"/>
            <a:ext cx="2578100" cy="2527300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5EDB9D3E-F075-386B-3F7F-C981AFC47113}"/>
              </a:ext>
            </a:extLst>
          </p:cNvPr>
          <p:cNvSpPr txBox="1">
            <a:spLocks/>
          </p:cNvSpPr>
          <p:nvPr/>
        </p:nvSpPr>
        <p:spPr>
          <a:xfrm>
            <a:off x="1037706" y="4921202"/>
            <a:ext cx="3000653" cy="372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latin typeface="Montserrat" panose="00000500000000000000" pitchFamily="2" charset="-52"/>
              </a:rPr>
              <a:t>ПРИМЕРЫ РЕАЛИЗОВАННЫХ ПРОЕКТОВ </a:t>
            </a:r>
            <a:endParaRPr lang="ru-RU" sz="2500" b="1" dirty="0">
              <a:latin typeface="Montserrat" panose="00000500000000000000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4524803-1783-08D4-57C0-0E72C6AF7B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03" y="2309994"/>
            <a:ext cx="1994296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0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A5315E3-BD34-B965-AA10-AE4E770ED1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2824D516-CA27-03C0-CDAD-B03E3134132E}"/>
              </a:ext>
            </a:extLst>
          </p:cNvPr>
          <p:cNvSpPr txBox="1">
            <a:spLocks/>
          </p:cNvSpPr>
          <p:nvPr/>
        </p:nvSpPr>
        <p:spPr>
          <a:xfrm>
            <a:off x="1332451" y="2343980"/>
            <a:ext cx="6347201" cy="942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000" dirty="0">
                <a:latin typeface="Montserrat SemiBold" panose="00000700000000000000" pitchFamily="2" charset="-52"/>
              </a:rPr>
              <a:t>САРАНСКАЯ НАТАЛЬЯ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127149E5-AB06-3ED0-3C71-6C19ED320D5E}"/>
              </a:ext>
            </a:extLst>
          </p:cNvPr>
          <p:cNvSpPr txBox="1">
            <a:spLocks/>
          </p:cNvSpPr>
          <p:nvPr/>
        </p:nvSpPr>
        <p:spPr>
          <a:xfrm>
            <a:off x="1332451" y="3042679"/>
            <a:ext cx="5141627" cy="460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500" dirty="0">
                <a:latin typeface="Montserrat" panose="00000500000000000000" pitchFamily="2" charset="-52"/>
              </a:rPr>
              <a:t>Член регионального совета Пермского отделения «Деловой России»</a:t>
            </a:r>
          </a:p>
          <a:p>
            <a:pPr algn="l"/>
            <a:r>
              <a:rPr lang="ru-RU" sz="1500" dirty="0">
                <a:latin typeface="Montserrat" panose="00000500000000000000" pitchFamily="2" charset="-52"/>
              </a:rPr>
              <a:t>Директор «Центр Финансового Консалтинга Золотые двери»</a:t>
            </a:r>
          </a:p>
          <a:p>
            <a:pPr algn="l"/>
            <a:r>
              <a:rPr lang="en-US" sz="1500" dirty="0">
                <a:latin typeface="Montserrat" panose="00000500000000000000" pitchFamily="2" charset="-52"/>
                <a:hlinkClick r:id="rId3"/>
              </a:rPr>
              <a:t>saranskaya@cfk-zd.ru</a:t>
            </a:r>
            <a:endParaRPr lang="en-US" sz="1500" dirty="0">
              <a:latin typeface="Montserrat" panose="00000500000000000000" pitchFamily="2" charset="-52"/>
            </a:endParaRPr>
          </a:p>
          <a:p>
            <a:pPr algn="l"/>
            <a:r>
              <a:rPr lang="en-US" sz="1500" b="1" dirty="0">
                <a:latin typeface="Montserrat" panose="00000500000000000000" pitchFamily="2" charset="-52"/>
              </a:rPr>
              <a:t>Telegram</a:t>
            </a:r>
            <a:r>
              <a:rPr lang="en-US" sz="1500" dirty="0">
                <a:latin typeface="Montserrat" panose="00000500000000000000" pitchFamily="2" charset="-52"/>
              </a:rPr>
              <a:t> @</a:t>
            </a:r>
            <a:r>
              <a:rPr lang="en-US" sz="1500" dirty="0" err="1">
                <a:latin typeface="Montserrat" panose="00000500000000000000" pitchFamily="2" charset="-52"/>
              </a:rPr>
              <a:t>SaranskayaN</a:t>
            </a:r>
            <a:endParaRPr lang="en-US" sz="1500" dirty="0">
              <a:latin typeface="Montserrat" panose="00000500000000000000" pitchFamily="2" charset="-52"/>
            </a:endParaRPr>
          </a:p>
          <a:p>
            <a:pPr algn="l"/>
            <a:endParaRPr lang="en-US" sz="1500" dirty="0">
              <a:latin typeface="Montserrat" panose="00000500000000000000" pitchFamily="2" charset="-52"/>
            </a:endParaRPr>
          </a:p>
          <a:p>
            <a:pPr algn="l"/>
            <a:endParaRPr lang="en-US" sz="1500" dirty="0">
              <a:latin typeface="Montserrat" panose="00000500000000000000" pitchFamily="2" charset="-52"/>
            </a:endParaRPr>
          </a:p>
          <a:p>
            <a:pPr algn="l"/>
            <a:endParaRPr lang="ru-RU" sz="1500" dirty="0">
              <a:latin typeface="Montserrat" panose="00000500000000000000" pitchFamily="2" charset="-52"/>
            </a:endParaRPr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xmlns="" id="{3594E154-9C73-D641-F176-4DFDE6586C02}"/>
              </a:ext>
            </a:extLst>
          </p:cNvPr>
          <p:cNvSpPr/>
          <p:nvPr/>
        </p:nvSpPr>
        <p:spPr>
          <a:xfrm>
            <a:off x="6095999" y="1914877"/>
            <a:ext cx="2744305" cy="2704598"/>
          </a:xfrm>
          <a:custGeom>
            <a:avLst/>
            <a:gdLst/>
            <a:ahLst/>
            <a:cxnLst/>
            <a:rect l="l" t="t" r="r" b="b"/>
            <a:pathLst>
              <a:path w="3890826" h="3890826">
                <a:moveTo>
                  <a:pt x="0" y="0"/>
                </a:moveTo>
                <a:lnTo>
                  <a:pt x="3890826" y="0"/>
                </a:lnTo>
                <a:lnTo>
                  <a:pt x="3890826" y="3890825"/>
                </a:lnTo>
                <a:lnTo>
                  <a:pt x="0" y="38908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DF94822-325A-53D1-47D8-59DA2D0555C8}"/>
              </a:ext>
            </a:extLst>
          </p:cNvPr>
          <p:cNvSpPr txBox="1">
            <a:spLocks/>
          </p:cNvSpPr>
          <p:nvPr/>
        </p:nvSpPr>
        <p:spPr>
          <a:xfrm>
            <a:off x="6380700" y="4389285"/>
            <a:ext cx="5141627" cy="460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500" dirty="0">
                <a:latin typeface="Montserrat" panose="00000500000000000000" pitchFamily="2" charset="-52"/>
              </a:rPr>
              <a:t>ЗОЛОТЫЕ-ДВЕРИ.РФ</a:t>
            </a:r>
          </a:p>
          <a:p>
            <a:pPr algn="l"/>
            <a:endParaRPr lang="ru-RU" sz="1500" dirty="0">
              <a:latin typeface="Montserrat" panose="00000500000000000000" pitchFamily="2" charset="-52"/>
            </a:endParaRPr>
          </a:p>
          <a:p>
            <a:pPr algn="l"/>
            <a:endParaRPr lang="ru-RU" sz="15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503677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</TotalTime>
  <Words>380</Words>
  <Application>Microsoft Office PowerPoint</Application>
  <PresentationFormat>Широкоэкранный</PresentationFormat>
  <Paragraphs>72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Montserrat</vt:lpstr>
      <vt:lpstr>Montserrat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Булатова</dc:creator>
  <cp:lastModifiedBy>l.nikitina</cp:lastModifiedBy>
  <cp:revision>15</cp:revision>
  <dcterms:created xsi:type="dcterms:W3CDTF">2025-02-13T09:33:09Z</dcterms:created>
  <dcterms:modified xsi:type="dcterms:W3CDTF">2025-03-11T02:59:54Z</dcterms:modified>
</cp:coreProperties>
</file>