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65" r:id="rId4"/>
    <p:sldId id="266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B3D"/>
    <a:srgbClr val="CCD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 snapToObjects="1">
      <p:cViewPr>
        <p:scale>
          <a:sx n="80" d="100"/>
          <a:sy n="80" d="100"/>
        </p:scale>
        <p:origin x="-1158" y="-7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3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6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18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6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8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6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1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8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C3901-FF72-884A-AB3B-415606B0F4E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24A06-19B5-CA41-8017-3B0AE6EDA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02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EEF530-A5C5-BE4C-B48E-F9EA071D9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8721" y="4970007"/>
            <a:ext cx="9993443" cy="1531260"/>
          </a:xfrm>
        </p:spPr>
        <p:txBody>
          <a:bodyPr>
            <a:noAutofit/>
          </a:bodyPr>
          <a:lstStyle/>
          <a:p>
            <a:pPr algn="r"/>
            <a:r>
              <a:rPr lang="ru-RU" sz="4800" dirty="0">
                <a:latin typeface="Gerbera-Medium" panose="02000600000000000000" pitchFamily="2" charset="-52"/>
              </a:rPr>
              <a:t>ООО Санаторий «</a:t>
            </a:r>
            <a:r>
              <a:rPr lang="ru-RU" sz="4800" dirty="0" err="1">
                <a:latin typeface="Gerbera-Medium" panose="02000600000000000000" pitchFamily="2" charset="-52"/>
              </a:rPr>
              <a:t>Демидково</a:t>
            </a:r>
            <a:r>
              <a:rPr lang="ru-RU" sz="4800" dirty="0">
                <a:latin typeface="Gerbera-Medium" panose="02000600000000000000" pitchFamily="2" charset="-52"/>
              </a:rPr>
              <a:t>»</a:t>
            </a:r>
            <a:endParaRPr lang="ru-RU" sz="4800" dirty="0">
              <a:solidFill>
                <a:srgbClr val="324B3D"/>
              </a:solidFill>
              <a:latin typeface="Gerbera-Medium" panose="02000600000000000000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CC7E2D4-C3D9-A541-823D-3C90ECEBD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7070360" y="-843198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31" y="510213"/>
            <a:ext cx="3886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5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9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3562A-0329-6A4E-B011-322DECC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274638"/>
            <a:ext cx="11296896" cy="1143000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rgbClr val="324B3D"/>
                </a:solidFill>
                <a:latin typeface="Gerbera-Medium" panose="02000600000000000000" pitchFamily="2" charset="-52"/>
              </a:rPr>
              <a:t>Реализация Национального проекта «Демография</a:t>
            </a:r>
            <a:r>
              <a:rPr lang="ru-RU" sz="48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»</a:t>
            </a:r>
            <a:endParaRPr lang="ru-RU" sz="4800" dirty="0">
              <a:solidFill>
                <a:srgbClr val="324B3D"/>
              </a:solidFill>
              <a:latin typeface="Gerbera-Medium" panose="02000600000000000000" pitchFamily="2" charset="-52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08F84AE-E3DC-B14D-8FD2-3947A00F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1092030" cy="5085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Цели:</a:t>
            </a:r>
          </a:p>
          <a:p>
            <a:pPr marL="571500" indent="-571500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Увеличение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ожидаемой продолжительности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здоровой жизни до 67 лет</a:t>
            </a:r>
          </a:p>
          <a:p>
            <a:pPr marL="571500" indent="-571500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Увеличение доли граждан, ведущих здоровый образ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жизни</a:t>
            </a:r>
          </a:p>
          <a:p>
            <a:endParaRPr lang="ru-R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Задачи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Формирование системы мотивации граждан к здоровому образу жизни, включая здоровое питание и отказ от вредных привычек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Мотивирование граждан к ведению здорового образа жизни посредством проведения информационно-коммуникационной кампании, а также вовлечения граждан и некоммерческих организаций в мероприятия по укреплению общественного здоровья</a:t>
            </a:r>
          </a:p>
          <a:p>
            <a:pPr marL="0" indent="0">
              <a:buNone/>
            </a:pPr>
            <a:endParaRPr lang="ru-R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Показатели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Снижение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смертности населения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трудоспособного и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старше трудоспособного возраста (37 на 1000 человек населения соответствующего возраста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) 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lvl="0" defTabSz="825500">
              <a:buFont typeface="+mj-lt"/>
              <a:buAutoNum type="arabicPeriod"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Обращаемость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в медицинские организации по вопросам здорового образа жизни (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  <a:sym typeface="Helvetica Neue"/>
              </a:rPr>
              <a:t>2248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  <a:sym typeface="Helvetica Neue"/>
              </a:rPr>
              <a:t>тыс.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  <a:sym typeface="Helvetica Neue"/>
              </a:rPr>
              <a:t>чел.)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4130" y="549285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Gerbe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0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3562A-0329-6A4E-B011-322DECC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274638"/>
            <a:ext cx="11527436" cy="1143000"/>
          </a:xfrm>
        </p:spPr>
        <p:txBody>
          <a:bodyPr>
            <a:noAutofit/>
          </a:bodyPr>
          <a:lstStyle/>
          <a:p>
            <a:pPr marL="0" indent="0" defTabSz="449580">
              <a:spcBef>
                <a:spcPts val="1000"/>
              </a:spcBef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40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Программа «</a:t>
            </a:r>
            <a:r>
              <a:rPr lang="ru-RU" sz="4000" dirty="0">
                <a:solidFill>
                  <a:srgbClr val="324B3D"/>
                </a:solidFill>
                <a:latin typeface="Gerbera-Medium" panose="02000600000000000000" pitchFamily="2" charset="-52"/>
              </a:rPr>
              <a:t>Свободное дыхание</a:t>
            </a:r>
            <a:r>
              <a:rPr lang="ru-RU" sz="40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» - </a:t>
            </a:r>
            <a:r>
              <a:rPr lang="ru-RU" sz="4000" dirty="0">
                <a:solidFill>
                  <a:srgbClr val="324B3D"/>
                </a:solidFill>
                <a:latin typeface="Gerbera-Medium" panose="02000600000000000000" pitchFamily="2" charset="-52"/>
              </a:rPr>
              <a:t>для лиц, перенёсших COVID – 19 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08F84AE-E3DC-B14D-8FD2-3947A00F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7" y="1662569"/>
            <a:ext cx="11162675" cy="3532862"/>
          </a:xfrm>
        </p:spPr>
        <p:txBody>
          <a:bodyPr>
            <a:noAutofit/>
          </a:bodyPr>
          <a:lstStyle/>
          <a:p>
            <a:pPr marL="0" indent="0" defTabSz="449580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Цель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: 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восстановление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функции органов дыхания и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0" indent="0" defTabSz="449580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иных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систем организма после перенесенной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0" indent="0" defTabSz="449580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коронавирусной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инфекции.</a:t>
            </a:r>
          </a:p>
          <a:p>
            <a:pPr marL="0" indent="0" defTabSz="449580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0" indent="0" defTabSz="449580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Состав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:</a:t>
            </a:r>
          </a:p>
          <a:p>
            <a:pPr marL="457200" indent="-228600" algn="just" defTabSz="449580">
              <a:spcBef>
                <a:spcPts val="0"/>
              </a:spcBef>
              <a:buSzPct val="100000"/>
              <a:buFont typeface="Symbol"/>
              <a:buChar char="·"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Специализированное питание (восполнение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algn="just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дефицита калорий,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в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рационе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должно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algn="just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содержаться от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30 ккал 1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гр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 белка на 1 кг веса);</a:t>
            </a:r>
          </a:p>
          <a:p>
            <a:pPr marL="457200" indent="-228600" algn="just" defTabSz="449580">
              <a:spcBef>
                <a:spcPts val="0"/>
              </a:spcBef>
              <a:buSzPct val="100000"/>
              <a:buFont typeface="Symbol"/>
              <a:buChar char="·"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Физическая и дыхательная активность;</a:t>
            </a:r>
          </a:p>
          <a:p>
            <a:pPr marL="457200" indent="-228600" algn="just" defTabSz="449580">
              <a:spcBef>
                <a:spcPts val="0"/>
              </a:spcBef>
              <a:buSzPct val="100000"/>
              <a:buFont typeface="Symbol"/>
              <a:buChar char="·"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Психологическая помощь;</a:t>
            </a:r>
          </a:p>
          <a:p>
            <a:pPr marL="457200" indent="-228600" algn="just" defTabSz="449580">
              <a:spcBef>
                <a:spcPts val="0"/>
              </a:spcBef>
              <a:buSzPct val="100000"/>
              <a:buFont typeface="Symbol"/>
              <a:buChar char="·"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Лечебные процедуры.</a:t>
            </a:r>
          </a:p>
          <a:p>
            <a:pPr marL="228600" indent="0" algn="just" defTabSz="449580">
              <a:spcBef>
                <a:spcPts val="100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algn="just" defTabSz="449580">
              <a:spcBef>
                <a:spcPts val="100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Оздоровление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по программе рассчитано на 10, 14 дней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62" y="2168909"/>
            <a:ext cx="5029200" cy="33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9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3562A-0329-6A4E-B011-322DECC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274638"/>
            <a:ext cx="11527436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Медицинские онлайн-марафоны:</a:t>
            </a:r>
            <a:endParaRPr lang="ru-RU" sz="4800" dirty="0">
              <a:solidFill>
                <a:srgbClr val="324B3D"/>
              </a:solidFill>
              <a:latin typeface="Gerbera-Medium" panose="02000600000000000000" pitchFamily="2" charset="-52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08F84AE-E3DC-B14D-8FD2-3947A00F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1417638"/>
            <a:ext cx="7974767" cy="4424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«Дыши со мной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«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ТриО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-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Очищение, Оздоровление,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Омоложение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«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Дыши со мной. Вторая волна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«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ProCOVID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профилактика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провоцирующих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факторов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марафон входит: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онсультации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врачей,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анятия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дыхательными практиками,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скандинавская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ходьба,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цигун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правильному питанию.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Приняли участие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более 1000 человек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Возможность охвата: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территория ПК, РФ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45" y="1417639"/>
            <a:ext cx="2891564" cy="5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3562A-0329-6A4E-B011-322DECC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274638"/>
            <a:ext cx="11527436" cy="11430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324B3D"/>
                </a:solidFill>
                <a:latin typeface="Gerbera-Medium" panose="02000600000000000000" pitchFamily="2" charset="-52"/>
              </a:rPr>
              <a:t>Методические образовательные  семинары, оздоровительные </a:t>
            </a:r>
            <a:r>
              <a:rPr lang="ru-RU" sz="40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проекты</a:t>
            </a:r>
            <a:endParaRPr lang="ru-RU" sz="4000" dirty="0">
              <a:solidFill>
                <a:srgbClr val="324B3D"/>
              </a:solidFill>
              <a:latin typeface="Gerbera-Medium" panose="02000600000000000000" pitchFamily="2" charset="-52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08F84AE-E3DC-B14D-8FD2-3947A00F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34" y="1971675"/>
            <a:ext cx="8257648" cy="1009650"/>
          </a:xfrm>
        </p:spPr>
        <p:txBody>
          <a:bodyPr>
            <a:noAutofit/>
          </a:bodyPr>
          <a:lstStyle/>
          <a:p>
            <a:pPr marL="228600" indent="0" defTabSz="449580">
              <a:spcBef>
                <a:spcPts val="100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«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СЧАСТЛИВЫЕ СУББОТЫ»</a:t>
            </a:r>
          </a:p>
          <a:p>
            <a:pPr marL="228600" indent="0" defTabSz="449580">
              <a:spcBef>
                <a:spcPts val="100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Цель: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формирование ЗОЖ, восстановление после  COVID – 19 </a:t>
            </a: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1. Уроки скандинавской ходьбы</a:t>
            </a:r>
          </a:p>
          <a:p>
            <a:pPr marL="685800" indent="-457200" defTabSz="449580">
              <a:spcBef>
                <a:spcPts val="0"/>
              </a:spcBef>
              <a:buSzPct val="100000"/>
              <a:buAutoNum type="arabicPeriod"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2. Дыхательная гимнастика</a:t>
            </a: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по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методике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А.Н.Стрельниковой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3. Тематические занятия</a:t>
            </a: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Gerbera" panose="02000500000000000000" pitchFamily="2" charset="-52"/>
            </a:endParaRPr>
          </a:p>
          <a:p>
            <a:pPr marL="228600" indent="0" defTabSz="449580">
              <a:spcBef>
                <a:spcPts val="0"/>
              </a:spcBef>
              <a:buSzPct val="100000"/>
              <a:buNone/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irce"/>
                <a:ea typeface="Circe"/>
                <a:cs typeface="Circe"/>
                <a:sym typeface="Circe"/>
              </a:defRPr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4.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Первая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erbera" panose="02000500000000000000" pitchFamily="2" charset="-52"/>
              </a:rPr>
              <a:t>помощь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93" y="1588957"/>
            <a:ext cx="3068435" cy="4091246"/>
          </a:xfrm>
          <a:prstGeom prst="rect">
            <a:avLst/>
          </a:prstGeom>
        </p:spPr>
      </p:pic>
      <p:pic>
        <p:nvPicPr>
          <p:cNvPr id="8" name="cs999b2NeA0.jpg" descr="cs999b2NeA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69185" y="3429000"/>
            <a:ext cx="4153714" cy="2956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4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3562A-0329-6A4E-B011-322DECC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0"/>
            <a:ext cx="11527436" cy="1095375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324B3D"/>
                </a:solidFill>
                <a:latin typeface="Gerbera-Medium" panose="02000600000000000000" pitchFamily="2" charset="-52"/>
              </a:rPr>
              <a:t>Дыхательная гимнастика и движение</a:t>
            </a:r>
            <a:endParaRPr lang="ru-RU" sz="4800" dirty="0">
              <a:solidFill>
                <a:srgbClr val="324B3D"/>
              </a:solidFill>
              <a:latin typeface="Gerbera-Medium" panose="02000600000000000000" pitchFamily="2" charset="-52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08F84AE-E3DC-B14D-8FD2-3947A00F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5" y="971551"/>
            <a:ext cx="8084696" cy="558439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b="1" dirty="0"/>
              <a:t>Занятия  оздоровительными  </a:t>
            </a:r>
            <a:r>
              <a:rPr lang="ru-RU" sz="2400" b="1" dirty="0" smtClean="0"/>
              <a:t>дыхательными практиками </a:t>
            </a:r>
            <a:r>
              <a:rPr lang="ru-RU" sz="2400" b="1" dirty="0">
                <a:solidFill>
                  <a:prstClr val="black"/>
                </a:solidFill>
              </a:rPr>
              <a:t>Стрельниковой А.Н., Бутейко К.В. </a:t>
            </a:r>
            <a:r>
              <a:rPr lang="ru-RU" sz="2400" b="1" dirty="0" smtClean="0"/>
              <a:t>и з</a:t>
            </a:r>
            <a:r>
              <a:rPr lang="ru-RU" sz="2400" b="1" dirty="0" smtClean="0">
                <a:solidFill>
                  <a:prstClr val="black"/>
                </a:solidFill>
              </a:rPr>
              <a:t>анятия </a:t>
            </a:r>
            <a:r>
              <a:rPr lang="ru-RU" sz="2400" b="1" dirty="0">
                <a:solidFill>
                  <a:prstClr val="black"/>
                </a:solidFill>
              </a:rPr>
              <a:t>нордической (скандинавской </a:t>
            </a:r>
            <a:r>
              <a:rPr lang="ru-RU" sz="2400" b="1" dirty="0" smtClean="0">
                <a:solidFill>
                  <a:prstClr val="black"/>
                </a:solidFill>
              </a:rPr>
              <a:t>ходьбой</a:t>
            </a:r>
            <a:r>
              <a:rPr lang="ru-RU" sz="2400" b="1" dirty="0">
                <a:solidFill>
                  <a:prstClr val="black"/>
                </a:solidFill>
              </a:rPr>
              <a:t>):</a:t>
            </a:r>
          </a:p>
          <a:p>
            <a:pPr marL="0" lvl="0" indent="0">
              <a:buNone/>
            </a:pPr>
            <a:r>
              <a:rPr lang="ru-RU" sz="2000" dirty="0" smtClean="0"/>
              <a:t>-</a:t>
            </a:r>
            <a:r>
              <a:rPr lang="ru-RU" sz="2000" dirty="0">
                <a:solidFill>
                  <a:prstClr val="black"/>
                </a:solidFill>
              </a:rPr>
              <a:t>снижают риск возникновения инфаркта миокарда (70%</a:t>
            </a:r>
          </a:p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> рака груди ( 30%);</a:t>
            </a:r>
          </a:p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>-снижают уровень холестерина, нормализуют обмен</a:t>
            </a:r>
          </a:p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> веществ и </a:t>
            </a:r>
            <a:r>
              <a:rPr lang="ru-RU" sz="2000" dirty="0" smtClean="0">
                <a:solidFill>
                  <a:prstClr val="black"/>
                </a:solidFill>
              </a:rPr>
              <a:t> способствуют выведению  </a:t>
            </a:r>
            <a:r>
              <a:rPr lang="ru-RU" sz="2000" dirty="0">
                <a:solidFill>
                  <a:prstClr val="black"/>
                </a:solidFill>
              </a:rPr>
              <a:t>токсинов из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организма</a:t>
            </a:r>
            <a:r>
              <a:rPr lang="ru-RU" sz="2000" dirty="0">
                <a:solidFill>
                  <a:prstClr val="black"/>
                </a:solidFill>
              </a:rPr>
              <a:t>;  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</a:rPr>
              <a:t>-</a:t>
            </a:r>
            <a:r>
              <a:rPr lang="ru-RU" sz="2000" dirty="0">
                <a:solidFill>
                  <a:prstClr val="black"/>
                </a:solidFill>
              </a:rPr>
              <a:t>развить сердечно-сосудистую и дыхательную </a:t>
            </a:r>
          </a:p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ыносливость;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2000" dirty="0"/>
              <a:t>-</a:t>
            </a:r>
            <a:r>
              <a:rPr lang="ru-RU" sz="2000" dirty="0" smtClean="0"/>
              <a:t>помогают  задействовать вдвое больше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мышц тела,  сжигают на 40%  больше калорий,  по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сравнению с традиционной ходьбой;</a:t>
            </a:r>
          </a:p>
          <a:p>
            <a:pPr marL="0" indent="0">
              <a:buNone/>
            </a:pPr>
            <a:r>
              <a:rPr lang="ru-RU" sz="2000" dirty="0" smtClean="0"/>
              <a:t>-способствуют выработке </a:t>
            </a:r>
            <a:r>
              <a:rPr lang="ru-RU" sz="2000" dirty="0" err="1" smtClean="0"/>
              <a:t>эндорфина</a:t>
            </a:r>
            <a:r>
              <a:rPr lang="ru-RU" sz="2000" dirty="0" smtClean="0"/>
              <a:t> и </a:t>
            </a:r>
          </a:p>
          <a:p>
            <a:pPr marL="0" indent="0">
              <a:buNone/>
            </a:pPr>
            <a:r>
              <a:rPr lang="ru-RU" sz="2000" dirty="0" smtClean="0"/>
              <a:t>     серотонина – «гормонов счастья».</a:t>
            </a:r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2576059"/>
            <a:ext cx="5306518" cy="39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5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B95FA-CDEF-F84D-B9AD-FEBDE683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5" y="7200094"/>
            <a:ext cx="109728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4" y="2372163"/>
            <a:ext cx="6292571" cy="41950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43" y="274639"/>
            <a:ext cx="3681959" cy="490927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78" y="5526933"/>
            <a:ext cx="3551419" cy="58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2313" y="1055770"/>
            <a:ext cx="6292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rbera-Medium" panose="02000600000000000000" pitchFamily="2" charset="-52"/>
              </a:rPr>
              <a:t>Благодарю за внимание!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</TotalTime>
  <Words>305</Words>
  <Application>Microsoft Office PowerPoint</Application>
  <PresentationFormat>Произвольный</PresentationFormat>
  <Paragraphs>66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ООО Санаторий «Демидково»</vt:lpstr>
      <vt:lpstr>Реализация Национального проекта «Демография»</vt:lpstr>
      <vt:lpstr>Программа «Свободное дыхание» - для лиц, перенёсших COVID – 19 </vt:lpstr>
      <vt:lpstr>Медицинские онлайн-марафоны:</vt:lpstr>
      <vt:lpstr>Методические образовательные  семинары, оздоровительные проекты</vt:lpstr>
      <vt:lpstr>Дыхательная гимнастика и движение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klimova</dc:creator>
  <cp:lastModifiedBy>Вдовина Татьяна Алексеевна</cp:lastModifiedBy>
  <cp:revision>30</cp:revision>
  <dcterms:created xsi:type="dcterms:W3CDTF">2021-01-17T15:55:47Z</dcterms:created>
  <dcterms:modified xsi:type="dcterms:W3CDTF">2021-02-11T06:09:55Z</dcterms:modified>
</cp:coreProperties>
</file>