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62" r:id="rId2"/>
    <p:sldId id="260" r:id="rId3"/>
    <p:sldId id="289" r:id="rId4"/>
    <p:sldId id="263" r:id="rId5"/>
    <p:sldId id="264" r:id="rId6"/>
    <p:sldId id="265" r:id="rId7"/>
    <p:sldId id="266" r:id="rId8"/>
    <p:sldId id="267" r:id="rId9"/>
    <p:sldId id="288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ьяченко Олег Георгиевич" initials="ДОГ" lastIdx="8" clrIdx="0">
    <p:extLst>
      <p:ext uri="{19B8F6BF-5375-455C-9EA6-DF929625EA0E}">
        <p15:presenceInfo xmlns:p15="http://schemas.microsoft.com/office/powerpoint/2012/main" userId="S-1-5-21-3767506578-1983133700-2418186676-214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020D"/>
    <a:srgbClr val="062F5A"/>
    <a:srgbClr val="062E5A"/>
    <a:srgbClr val="8503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13" autoAdjust="0"/>
    <p:restoredTop sz="94607" autoAdjust="0"/>
  </p:normalViewPr>
  <p:slideViewPr>
    <p:cSldViewPr snapToGrid="0" snapToObjects="1">
      <p:cViewPr varScale="1">
        <p:scale>
          <a:sx n="123" d="100"/>
          <a:sy n="123" d="100"/>
        </p:scale>
        <p:origin x="624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276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D1AA49-F302-0740-B3D4-6CEC5657AADB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A5B16-1FA3-6C4D-8593-281863BC43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223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A5B16-1FA3-6C4D-8593-281863BC431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079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A5B16-1FA3-6C4D-8593-281863BC431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745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A5B16-1FA3-6C4D-8593-281863BC431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37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A2A4A5-FCE5-5F42-B0CD-3D2686E875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12F478A-B824-9646-BCB8-B42F714FD8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154429-8297-0B4E-B3A2-F09586247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60562-FEFB-E84A-9F22-3683139A87F5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7E364E-0E15-7242-8B43-F942DDF83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491EAC-D0EA-7641-8C56-A9818DE71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C34C-98E3-5A45-A0C4-18B093CA2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321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5D2919-5C6F-1747-AE9D-FBC845212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162D1F2-9A43-1D46-8D8B-FE93AC4AC3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E2BAAE-C880-6242-A4A3-5D281A84C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60562-FEFB-E84A-9F22-3683139A87F5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BD5393-4933-5846-A785-64E536560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70C7FE-574F-0E42-A714-17DFB116B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C34C-98E3-5A45-A0C4-18B093CA2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275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554C860-14CF-EE40-9402-9CF419EA4D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693067-203B-0447-8D18-E2A1A165AF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813991-46C2-B848-AB25-D06A55734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60562-FEFB-E84A-9F22-3683139A87F5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8385D5-27BA-CD4B-84CE-A360B90FC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710344-9936-274F-9396-13570283E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C34C-98E3-5A45-A0C4-18B093CA2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298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536260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B39457-FA45-AE47-BB57-15D741449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BBDF69-05A7-1543-AC15-B154143E3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0279B8-0D4F-B94C-B904-C4D409E9E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60562-FEFB-E84A-9F22-3683139A87F5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316A32-4659-EB43-A6FC-7265EA954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D863DD-6A55-9C4E-8241-957ABCA84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C34C-98E3-5A45-A0C4-18B093CA2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654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CCD88-FC25-2A45-924C-85DF6CA22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A574BF-92BE-9C48-8305-88256C08EA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14D55F-FF6F-574A-918B-B0E80336F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60562-FEFB-E84A-9F22-3683139A87F5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22E6C0-1F64-B746-AC35-1D0E9EAF1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4FA677-C164-6547-95EE-BE699F391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C34C-98E3-5A45-A0C4-18B093CA2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159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55943-A5BA-9C4E-BDE9-26884E004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010B87-D537-BC46-9341-22859E20BB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3914C18-1CEA-1A40-BBE0-67D06EA261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3E0CDC-6095-DF4B-B212-D61ADF708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60562-FEFB-E84A-9F22-3683139A87F5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BA6D6B-E2CE-F043-BFC5-2A1967C1F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765652-DD3C-3C4C-8385-0BB0A5E43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C34C-98E3-5A45-A0C4-18B093CA2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479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C940A0-B40E-B443-BB33-4DF4CCF02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C8E029-7854-A74A-A66A-78DCBE3DEC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E754F5C-76AF-0C46-8EF0-540752F6B0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F81AABA-F4C3-8D40-BAE1-43D3316E1F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8A7B187-9A1B-9B43-8388-A8E8F8E2F1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13BA2DB-D3C1-DD42-98BF-E4DB299DF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60562-FEFB-E84A-9F22-3683139A87F5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7CA1734-2D58-674D-8AFD-1067EE8E3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7139838-EE41-4548-94C6-49FB80C8B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C34C-98E3-5A45-A0C4-18B093CA2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306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B6B633-1FB8-2C4C-9B0A-D70EE1A2A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041B0D1-7074-D849-B900-CC360503A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60562-FEFB-E84A-9F22-3683139A87F5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208D7C2-D190-BE45-A100-996F15C3E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EF2AF35-955D-064B-A66B-AD44EB71D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C34C-98E3-5A45-A0C4-18B093CA2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844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0DFB45D-19BF-6045-A9D3-38BEBA983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60562-FEFB-E84A-9F22-3683139A87F5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98D5378-FD4E-7E42-84A2-5B14C9285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41A4FE0-405B-284D-92FD-C6E21CAC1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C34C-98E3-5A45-A0C4-18B093CA2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626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4AC485-C23C-FF4D-B57B-BC8165C0F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1DBCC2-F05C-1544-AC9A-5CA17EF68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6E6CDB2-66FE-7F43-9FD0-9F199B6AFE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6CA526-25A9-154A-B9DA-02718B918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60562-FEFB-E84A-9F22-3683139A87F5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DE1E737-E5D4-6E4B-9F26-6375CE164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A7B5A0-212C-8846-ABEA-84B61EE2F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C34C-98E3-5A45-A0C4-18B093CA2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921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2FA663-61DA-8543-83D5-5818AD5B3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606629-5276-AD47-8787-8700F99E38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C8BDF3F-4CD7-2C48-A1B8-B9F1C643A2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BD63B71-4233-B44B-9BCB-73F500261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60562-FEFB-E84A-9F22-3683139A87F5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71FCB0B-2D63-464D-A957-B6D84D9B3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BDED8C-3A87-3147-91B5-857D7C16F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C34C-98E3-5A45-A0C4-18B093CA2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228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B83026-3FDE-F142-98D6-7CA7D46E2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96D72D-19F9-E94A-9A01-2289BFB57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911E09-80D2-2646-8346-048BB77B1D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60562-FEFB-E84A-9F22-3683139A87F5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76088C-A914-7A48-AC3F-E38BD50CA8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541391-DA19-0F4E-8F3E-0CCFF66583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AC34C-98E3-5A45-A0C4-18B093CA2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633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jpeg"/><Relationship Id="rId3" Type="http://schemas.microsoft.com/office/2007/relationships/hdphoto" Target="../media/hdphoto1.wdp"/><Relationship Id="rId7" Type="http://schemas.openxmlformats.org/officeDocument/2006/relationships/image" Target="../media/image13.gif"/><Relationship Id="rId12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microsoft.com/office/2007/relationships/hdphoto" Target="../media/hdphoto1.wdp"/><Relationship Id="rId7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microsoft.com/office/2007/relationships/hdphoto" Target="../media/hdphoto1.wdp"/><Relationship Id="rId7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pattern.jpg"/>
          <p:cNvPicPr>
            <a:picLocks noChangeAspect="1"/>
          </p:cNvPicPr>
          <p:nvPr/>
        </p:nvPicPr>
        <p:blipFill>
          <a:blip r:embed="rId2"/>
          <a:srcRect l="62629" t="4038" r="15742"/>
          <a:stretch>
            <a:fillRect/>
          </a:stretch>
        </p:blipFill>
        <p:spPr>
          <a:xfrm>
            <a:off x="9078408" y="-22900"/>
            <a:ext cx="3146336" cy="6894331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Shape 175"/>
          <p:cNvSpPr/>
          <p:nvPr/>
        </p:nvSpPr>
        <p:spPr>
          <a:xfrm>
            <a:off x="9014697" y="-38100"/>
            <a:ext cx="65803" cy="6924716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2" name="TextBox 1"/>
          <p:cNvSpPr txBox="1"/>
          <p:nvPr/>
        </p:nvSpPr>
        <p:spPr>
          <a:xfrm>
            <a:off x="4082080" y="6210300"/>
            <a:ext cx="6158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2021 г.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0252" y="2603580"/>
            <a:ext cx="68395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62F5A"/>
                </a:solidFill>
                <a:latin typeface="Century Gothic" panose="020B0502020202020204" pitchFamily="34" charset="0"/>
              </a:rPr>
              <a:t>КАК ПРАВИЛЬНО СОБРАТЬ КОМПЛЕКТ ДОКУМЕНТОВ И ПОДАТЬ ЗАЯВКУ НА КОМПЕНСАЦИЮ ЧАСТИ ЗАТРАТ, СВЯЗАННЫХ С РЕГИСТРАЦИЕЙ НА ВНЕШНИХ РЫНКАХ ОБЪЕКТОВ ИНТЕЛЛЕКТУАЛЬНОЙ СОБСТВЕННОСТИ</a:t>
            </a:r>
          </a:p>
        </p:txBody>
      </p:sp>
    </p:spTree>
    <p:extLst>
      <p:ext uri="{BB962C8B-B14F-4D97-AF65-F5344CB8AC3E}">
        <p14:creationId xmlns:p14="http://schemas.microsoft.com/office/powerpoint/2010/main" val="271627224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3000"/>
                    </a14:imgEffect>
                    <a14:imgEffect>
                      <a14:saturation sat="158000"/>
                    </a14:imgEffect>
                    <a14:imgEffect>
                      <a14:brightnessContrast bright="2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857250"/>
          </a:xfrm>
          <a:prstGeom prst="rect">
            <a:avLst/>
          </a:prstGeom>
          <a:noFill/>
          <a:ln>
            <a:noFill/>
          </a:ln>
          <a:effectLst>
            <a:innerShdw blurRad="1219200">
              <a:prstClr val="black">
                <a:alpha val="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0"/>
            <a:ext cx="10275888" cy="138113"/>
          </a:xfrm>
          <a:prstGeom prst="rect">
            <a:avLst/>
          </a:prstGeom>
          <a:noFill/>
          <a:ln>
            <a:noFill/>
          </a:ln>
          <a:effectLst>
            <a:innerShdw blurRad="139700" dist="50800" dir="546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82909" y="618484"/>
            <a:ext cx="7525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62F5A"/>
                </a:solidFill>
                <a:latin typeface="Century Gothic" panose="020B0502020202020204" pitchFamily="34" charset="0"/>
              </a:rPr>
              <a:t>ОСНОВНЫЕ ШАГИ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502693" y="3703244"/>
            <a:ext cx="320322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62F5A"/>
                </a:solidFill>
                <a:latin typeface="Century Gothic" panose="020B0502020202020204" pitchFamily="34" charset="0"/>
              </a:rPr>
              <a:t>Направить</a:t>
            </a:r>
            <a:r>
              <a:rPr lang="ru-RU" b="1" dirty="0"/>
              <a:t> </a:t>
            </a:r>
            <a:r>
              <a:rPr lang="ru-RU" sz="1400" b="1" dirty="0">
                <a:solidFill>
                  <a:srgbClr val="062F5A"/>
                </a:solidFill>
                <a:latin typeface="Century Gothic" panose="020B0502020202020204" pitchFamily="34" charset="0"/>
              </a:rPr>
              <a:t>заявку и комплект документов в АО «Российский Экспортный Центр»</a:t>
            </a:r>
            <a:endParaRPr lang="ru-RU" i="1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90" y="1598412"/>
            <a:ext cx="528441" cy="528441"/>
          </a:xfrm>
          <a:prstGeom prst="rect">
            <a:avLst/>
          </a:prstGeom>
        </p:spPr>
      </p:pic>
      <p:grpSp>
        <p:nvGrpSpPr>
          <p:cNvPr id="27" name="Группа 26"/>
          <p:cNvGrpSpPr/>
          <p:nvPr/>
        </p:nvGrpSpPr>
        <p:grpSpPr>
          <a:xfrm>
            <a:off x="603202" y="3267632"/>
            <a:ext cx="446619" cy="446619"/>
            <a:chOff x="1013698" y="2365503"/>
            <a:chExt cx="446619" cy="446619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698" y="2365503"/>
              <a:ext cx="446619" cy="446619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09902" y="2430062"/>
              <a:ext cx="100755" cy="113253"/>
            </a:xfrm>
            <a:prstGeom prst="rect">
              <a:avLst/>
            </a:prstGeom>
          </p:spPr>
        </p:pic>
      </p:grpSp>
      <p:pic>
        <p:nvPicPr>
          <p:cNvPr id="28" name="Рисунок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6973" y="2333104"/>
            <a:ext cx="430620" cy="49998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8667" y="4236626"/>
            <a:ext cx="515690" cy="49177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8667" y="5250778"/>
            <a:ext cx="392464" cy="3661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35004" y="1713437"/>
            <a:ext cx="34041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62F5A"/>
                </a:solidFill>
                <a:latin typeface="Century Gothic" panose="020B0502020202020204" pitchFamily="34" charset="0"/>
              </a:rPr>
              <a:t>Подготовить основные документы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84357" y="4113182"/>
            <a:ext cx="51068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62F5A"/>
                </a:solidFill>
                <a:latin typeface="Century Gothic" panose="020B0502020202020204" pitchFamily="34" charset="0"/>
              </a:rPr>
              <a:t>Подготовить документы, подтверждающие затраты, понесенные в I-III кварталах текущего года и IV квартале предшествующего года (нотариально заверенные переводы документов на русский язык)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35004" y="2318564"/>
            <a:ext cx="42561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62F5A"/>
                </a:solidFill>
                <a:latin typeface="Century Gothic" panose="020B0502020202020204" pitchFamily="34" charset="0"/>
              </a:rPr>
              <a:t>Подготовить копии заявок, по которым хотите компенсировать затраты и нотариально заверенные переводы на русский язык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97108" y="3168267"/>
            <a:ext cx="51068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62F5A"/>
                </a:solidFill>
                <a:latin typeface="Century Gothic" panose="020B0502020202020204" pitchFamily="34" charset="0"/>
              </a:rPr>
              <a:t>Подготовить документы, подтверждающие регистрацию ОИС в РФ, или копии уведомлений </a:t>
            </a:r>
            <a:br>
              <a:rPr lang="ru-RU" sz="1400" dirty="0">
                <a:solidFill>
                  <a:srgbClr val="062F5A"/>
                </a:solidFill>
                <a:latin typeface="Century Gothic" panose="020B0502020202020204" pitchFamily="34" charset="0"/>
              </a:rPr>
            </a:br>
            <a:r>
              <a:rPr lang="ru-RU" sz="1400" dirty="0">
                <a:solidFill>
                  <a:srgbClr val="062F5A"/>
                </a:solidFill>
                <a:latin typeface="Century Gothic" panose="020B0502020202020204" pitchFamily="34" charset="0"/>
              </a:rPr>
              <a:t>о поступлении и регистрации заявки</a:t>
            </a:r>
            <a:r>
              <a:rPr lang="en-US" sz="1400" dirty="0">
                <a:solidFill>
                  <a:srgbClr val="062F5A"/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>
                <a:solidFill>
                  <a:srgbClr val="062F5A"/>
                </a:solidFill>
                <a:latin typeface="Century Gothic" panose="020B0502020202020204" pitchFamily="34" charset="0"/>
              </a:rPr>
              <a:t>в Роспатенте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35003" y="5202242"/>
            <a:ext cx="3404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62F5A"/>
                </a:solidFill>
                <a:latin typeface="Century Gothic" panose="020B0502020202020204" pitchFamily="34" charset="0"/>
              </a:rPr>
              <a:t>Подготовить 2 расчета  (по форме ПП, по форме </a:t>
            </a:r>
            <a:r>
              <a:rPr lang="ru-RU" sz="1400" dirty="0" err="1">
                <a:solidFill>
                  <a:srgbClr val="062F5A"/>
                </a:solidFill>
                <a:latin typeface="Century Gothic" panose="020B0502020202020204" pitchFamily="34" charset="0"/>
              </a:rPr>
              <a:t>РЭЦ</a:t>
            </a:r>
            <a:r>
              <a:rPr lang="ru-RU" sz="1400" dirty="0">
                <a:solidFill>
                  <a:srgbClr val="062F5A"/>
                </a:solidFill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14" name="Правая круглая скобка 13"/>
          <p:cNvSpPr/>
          <p:nvPr/>
        </p:nvSpPr>
        <p:spPr>
          <a:xfrm>
            <a:off x="5676900" y="1650802"/>
            <a:ext cx="323850" cy="4083299"/>
          </a:xfrm>
          <a:prstGeom prst="rightBracket">
            <a:avLst/>
          </a:prstGeom>
          <a:ln w="9525">
            <a:solidFill>
              <a:srgbClr val="B1020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6145822" y="3516098"/>
            <a:ext cx="1998053" cy="277177"/>
          </a:xfrm>
          <a:prstGeom prst="rightArrow">
            <a:avLst/>
          </a:prstGeom>
          <a:solidFill>
            <a:schemeClr val="bg1"/>
          </a:solidFill>
          <a:ln w="12700">
            <a:solidFill>
              <a:srgbClr val="B1020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668876" y="2958872"/>
            <a:ext cx="870857" cy="73282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098047" y="3735477"/>
            <a:ext cx="211971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i="1" dirty="0">
                <a:solidFill>
                  <a:srgbClr val="062F5A"/>
                </a:solidFill>
                <a:latin typeface="Century Gothic" panose="020B0502020202020204" pitchFamily="34" charset="0"/>
              </a:rPr>
              <a:t>не позднее 10-го числа месяца, следующего за отчетным кварталом</a:t>
            </a:r>
            <a:endParaRPr lang="ru-RU" sz="1050" i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EB4350D-2B49-4A1E-9A9A-9E7A5BFD8A0C}"/>
              </a:ext>
            </a:extLst>
          </p:cNvPr>
          <p:cNvSpPr txBox="1"/>
          <p:nvPr/>
        </p:nvSpPr>
        <p:spPr>
          <a:xfrm>
            <a:off x="562290" y="6003936"/>
            <a:ext cx="111436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Документы, оригиналы которых выданы участнику отбора третьими лицами на иностранном языке, могут быть представлены при условии, что к ним будет прилагаться нотариально заверенный перевод на русский язык. </a:t>
            </a:r>
            <a:b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</a:b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(п. 7.10. приказа Минпромторга России от 02.03.2021 №670)</a:t>
            </a:r>
          </a:p>
        </p:txBody>
      </p:sp>
    </p:spTree>
    <p:extLst>
      <p:ext uri="{BB962C8B-B14F-4D97-AF65-F5344CB8AC3E}">
        <p14:creationId xmlns:p14="http://schemas.microsoft.com/office/powerpoint/2010/main" val="1478476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3000"/>
                    </a14:imgEffect>
                    <a14:imgEffect>
                      <a14:saturation sat="158000"/>
                    </a14:imgEffect>
                    <a14:imgEffect>
                      <a14:brightnessContrast bright="2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857250"/>
          </a:xfrm>
          <a:prstGeom prst="rect">
            <a:avLst/>
          </a:prstGeom>
          <a:noFill/>
          <a:ln>
            <a:noFill/>
          </a:ln>
          <a:effectLst>
            <a:innerShdw blurRad="1219200">
              <a:prstClr val="black">
                <a:alpha val="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0"/>
            <a:ext cx="10275888" cy="138113"/>
          </a:xfrm>
          <a:prstGeom prst="rect">
            <a:avLst/>
          </a:prstGeom>
          <a:noFill/>
          <a:ln>
            <a:noFill/>
          </a:ln>
          <a:effectLst>
            <a:innerShdw blurRad="139700" dist="50800" dir="546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07021" y="519417"/>
            <a:ext cx="7525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62F5A"/>
                </a:solidFill>
                <a:latin typeface="Century Gothic" panose="020B0502020202020204" pitchFamily="34" charset="0"/>
              </a:rPr>
              <a:t>СРОКИ ПРОВЕДЕНИЯ ОТБОРА В 2021 ГОДУ</a:t>
            </a: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6AB4F19A-9F0D-45CE-A2FC-2FC118EE2E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103210"/>
              </p:ext>
            </p:extLst>
          </p:nvPr>
        </p:nvGraphicFramePr>
        <p:xfrm>
          <a:off x="1628613" y="1729387"/>
          <a:ext cx="8934773" cy="280416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417163">
                  <a:extLst>
                    <a:ext uri="{9D8B030D-6E8A-4147-A177-3AD203B41FA5}">
                      <a16:colId xmlns:a16="http://schemas.microsoft.com/office/drawing/2014/main" val="262441451"/>
                    </a:ext>
                  </a:extLst>
                </a:gridCol>
                <a:gridCol w="2022529">
                  <a:extLst>
                    <a:ext uri="{9D8B030D-6E8A-4147-A177-3AD203B41FA5}">
                      <a16:colId xmlns:a16="http://schemas.microsoft.com/office/drawing/2014/main" val="3640477532"/>
                    </a:ext>
                  </a:extLst>
                </a:gridCol>
                <a:gridCol w="3270142">
                  <a:extLst>
                    <a:ext uri="{9D8B030D-6E8A-4147-A177-3AD203B41FA5}">
                      <a16:colId xmlns:a16="http://schemas.microsoft.com/office/drawing/2014/main" val="4015726871"/>
                    </a:ext>
                  </a:extLst>
                </a:gridCol>
                <a:gridCol w="3224939">
                  <a:extLst>
                    <a:ext uri="{9D8B030D-6E8A-4147-A177-3AD203B41FA5}">
                      <a16:colId xmlns:a16="http://schemas.microsoft.com/office/drawing/2014/main" val="3622068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rgbClr val="062F5A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№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rgbClr val="062F5A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Дата размещения объявления о проведении отбора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rgbClr val="062F5A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Дата и время начала подачи (приема) заявок на участие в отборе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rgbClr val="062F5A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Дата и время окончания подачи (приема) заявок </a:t>
                      </a:r>
                    </a:p>
                    <a:p>
                      <a:pPr algn="ctr"/>
                      <a:r>
                        <a:rPr lang="ru-RU" sz="1400" b="1" kern="1200" dirty="0">
                          <a:solidFill>
                            <a:srgbClr val="062F5A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на участие в отборе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8284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>
                          <a:solidFill>
                            <a:srgbClr val="062F5A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rgbClr val="062F5A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05.03.2021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rgbClr val="062F5A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Дата: 11.03.2021 </a:t>
                      </a:r>
                    </a:p>
                    <a:p>
                      <a:pPr algn="ctr"/>
                      <a:r>
                        <a:rPr lang="ru-RU" sz="1400" b="0" kern="1200" dirty="0">
                          <a:solidFill>
                            <a:srgbClr val="062F5A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Время 9 часов 00 минут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rgbClr val="062F5A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Дата: 10.04.2021 </a:t>
                      </a:r>
                    </a:p>
                    <a:p>
                      <a:pPr algn="ctr"/>
                      <a:r>
                        <a:rPr lang="ru-RU" sz="1400" b="0" kern="1200" dirty="0">
                          <a:solidFill>
                            <a:srgbClr val="062F5A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Время 18 часов 00 минут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2451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>
                          <a:solidFill>
                            <a:srgbClr val="062F5A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rgbClr val="062F5A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07.06.2021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rgbClr val="062F5A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Дата: 10.06.2021 </a:t>
                      </a:r>
                    </a:p>
                    <a:p>
                      <a:pPr algn="ctr"/>
                      <a:r>
                        <a:rPr lang="ru-RU" sz="1400" b="0" kern="1200" dirty="0">
                          <a:solidFill>
                            <a:srgbClr val="062F5A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Время 9 часов 00 минут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rgbClr val="062F5A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Дата: 10.07.2021 </a:t>
                      </a:r>
                    </a:p>
                    <a:p>
                      <a:pPr algn="ctr"/>
                      <a:r>
                        <a:rPr lang="ru-RU" sz="1400" b="0" kern="1200" dirty="0">
                          <a:solidFill>
                            <a:srgbClr val="062F5A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Время 18 часов 00 минут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8815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>
                          <a:solidFill>
                            <a:srgbClr val="062F5A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rgbClr val="062F5A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07.09.2021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rgbClr val="062F5A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Дата: 10.09.2021 </a:t>
                      </a:r>
                    </a:p>
                    <a:p>
                      <a:pPr algn="ctr"/>
                      <a:r>
                        <a:rPr lang="ru-RU" sz="1400" b="0" kern="1200" dirty="0">
                          <a:solidFill>
                            <a:srgbClr val="062F5A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Время 9 часов 00 минут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rgbClr val="062F5A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Дата: 10.10.2021 </a:t>
                      </a:r>
                    </a:p>
                    <a:p>
                      <a:pPr algn="ctr"/>
                      <a:r>
                        <a:rPr lang="ru-RU" sz="1400" b="0" kern="1200" dirty="0">
                          <a:solidFill>
                            <a:srgbClr val="062F5A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Время 18 часов 00 минут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3578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>
                          <a:solidFill>
                            <a:srgbClr val="062F5A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rgbClr val="062F5A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08.12.2021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rgbClr val="062F5A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Дата: 11.12.2021 </a:t>
                      </a:r>
                    </a:p>
                    <a:p>
                      <a:pPr algn="ctr"/>
                      <a:r>
                        <a:rPr lang="ru-RU" sz="1400" b="0" kern="1200" dirty="0">
                          <a:solidFill>
                            <a:srgbClr val="062F5A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Время 9 часов 00 минут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rgbClr val="062F5A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Дата: 10.01.2022 </a:t>
                      </a:r>
                    </a:p>
                    <a:p>
                      <a:pPr algn="ctr"/>
                      <a:r>
                        <a:rPr lang="ru-RU" sz="1400" b="0" kern="1200" dirty="0">
                          <a:solidFill>
                            <a:srgbClr val="062F5A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Время 18 часов 00 минут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46264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9237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3000"/>
                    </a14:imgEffect>
                    <a14:imgEffect>
                      <a14:saturation sat="158000"/>
                    </a14:imgEffect>
                    <a14:imgEffect>
                      <a14:brightnessContrast bright="2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857250"/>
          </a:xfrm>
          <a:prstGeom prst="rect">
            <a:avLst/>
          </a:prstGeom>
          <a:noFill/>
          <a:ln>
            <a:noFill/>
          </a:ln>
          <a:effectLst>
            <a:innerShdw blurRad="1219200">
              <a:prstClr val="black">
                <a:alpha val="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0"/>
            <a:ext cx="10275888" cy="138113"/>
          </a:xfrm>
          <a:prstGeom prst="rect">
            <a:avLst/>
          </a:prstGeom>
          <a:noFill/>
          <a:ln>
            <a:noFill/>
          </a:ln>
          <a:effectLst>
            <a:innerShdw blurRad="139700" dist="50800" dir="546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07021" y="519417"/>
            <a:ext cx="7525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62F5A"/>
                </a:solidFill>
                <a:latin typeface="Century Gothic" panose="020B0502020202020204" pitchFamily="34" charset="0"/>
              </a:rPr>
              <a:t>ОСНОВНЫЕ ДОКУМЕНТЫ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BE1F50-5B40-1048-8B45-71D1B8E916B5}"/>
              </a:ext>
            </a:extLst>
          </p:cNvPr>
          <p:cNvSpPr txBox="1"/>
          <p:nvPr/>
        </p:nvSpPr>
        <p:spPr>
          <a:xfrm>
            <a:off x="635977" y="1361338"/>
            <a:ext cx="106621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rgbClr val="062F5A"/>
                </a:solidFill>
                <a:latin typeface="Century Gothic" panose="020B0502020202020204" pitchFamily="34" charset="0"/>
              </a:defRPr>
            </a:lvl1pPr>
          </a:lstStyle>
          <a:p>
            <a:pPr marL="228600" indent="-228600" algn="l">
              <a:buFont typeface="+mj-lt"/>
              <a:buAutoNum type="arabicPeriod"/>
            </a:pPr>
            <a:r>
              <a:rPr lang="ru-RU" sz="1400" b="0" dirty="0"/>
              <a:t>Заявка на участие в отборе.</a:t>
            </a:r>
          </a:p>
          <a:p>
            <a:pPr marL="228600" indent="-228600" algn="l">
              <a:buFont typeface="+mj-lt"/>
              <a:buAutoNum type="arabicPeriod"/>
            </a:pPr>
            <a:r>
              <a:rPr lang="ru-RU" sz="1400" b="0" dirty="0"/>
              <a:t>Заявление о заключении соглашения.</a:t>
            </a:r>
          </a:p>
          <a:p>
            <a:pPr marL="228600" indent="-228600" algn="l">
              <a:buFont typeface="+mj-lt"/>
              <a:buAutoNum type="arabicPeriod"/>
            </a:pPr>
            <a:r>
              <a:rPr lang="ru-RU" sz="1400" b="0" dirty="0"/>
              <a:t>Выписка ЕГРЮЛ</a:t>
            </a:r>
            <a:r>
              <a:rPr lang="en-US" sz="1400" b="0" dirty="0"/>
              <a:t>(</a:t>
            </a:r>
            <a:r>
              <a:rPr lang="ru-RU" sz="1400" b="0" dirty="0"/>
              <a:t>заверенная в установленном порядке</a:t>
            </a:r>
            <a:r>
              <a:rPr lang="en-US" sz="1400" b="0" dirty="0"/>
              <a:t>)</a:t>
            </a:r>
            <a:r>
              <a:rPr lang="ru-RU" sz="1400" b="0" dirty="0"/>
              <a:t> на дату не ранее чем за 30 календарных дней до дня подачи заявления в Центр;</a:t>
            </a:r>
          </a:p>
          <a:p>
            <a:pPr marL="228600" indent="-228600" algn="l">
              <a:buFont typeface="+mj-lt"/>
              <a:buAutoNum type="arabicPeriod"/>
            </a:pPr>
            <a:r>
              <a:rPr lang="ru-RU" sz="1400" b="0" dirty="0"/>
              <a:t>Справка налогового органа, подтверждающая отсутствие у организации неисполненных обязательств на дату не ранее чем за 30 календарных дней до дня подачи заявления в Центр </a:t>
            </a:r>
            <a:br>
              <a:rPr lang="ru-RU" sz="1400" b="0" dirty="0"/>
            </a:br>
            <a:r>
              <a:rPr lang="ru-RU" sz="1400" b="0" i="1" dirty="0">
                <a:solidFill>
                  <a:srgbClr val="B1020D"/>
                </a:solidFill>
              </a:rPr>
              <a:t>(в том случае, если справка подписана сотрудником </a:t>
            </a:r>
            <a:r>
              <a:rPr lang="ru-RU" sz="1400" b="0" i="1" dirty="0" err="1">
                <a:solidFill>
                  <a:srgbClr val="B1020D"/>
                </a:solidFill>
              </a:rPr>
              <a:t>ФНС</a:t>
            </a:r>
            <a:r>
              <a:rPr lang="ru-RU" sz="1400" b="0" i="1" dirty="0">
                <a:solidFill>
                  <a:srgbClr val="B1020D"/>
                </a:solidFill>
              </a:rPr>
              <a:t> с использованием </a:t>
            </a:r>
            <a:r>
              <a:rPr lang="ru-RU" sz="1400" b="0" i="1" dirty="0" err="1">
                <a:solidFill>
                  <a:srgbClr val="B1020D"/>
                </a:solidFill>
              </a:rPr>
              <a:t>ЭЦП</a:t>
            </a:r>
            <a:r>
              <a:rPr lang="ru-RU" sz="1400" b="0" i="1" dirty="0">
                <a:solidFill>
                  <a:srgbClr val="B1020D"/>
                </a:solidFill>
              </a:rPr>
              <a:t>, следует заверить её у руководителя организации);</a:t>
            </a:r>
          </a:p>
          <a:p>
            <a:pPr marL="228600" indent="-228600" algn="l">
              <a:buFont typeface="+mj-lt"/>
              <a:buAutoNum type="arabicPeriod"/>
            </a:pPr>
            <a:r>
              <a:rPr lang="ru-RU" sz="1400" b="0" dirty="0"/>
              <a:t>Справки, подтверждающие соответствие организации требованиям подпунктов «в», «з», «и», «п» пункта 12 Правил</a:t>
            </a:r>
            <a:br>
              <a:rPr lang="ru-RU" sz="1400" b="0" dirty="0"/>
            </a:br>
            <a:r>
              <a:rPr lang="ru-RU" sz="1400" b="0" i="1" dirty="0">
                <a:solidFill>
                  <a:srgbClr val="B1020D"/>
                </a:solidFill>
              </a:rPr>
              <a:t>(обращаем внимание, что согласно Правилам, справки из подпунктов «з», «и», заверяются не только руководителем, но и главным бухгалтером (при наличии))</a:t>
            </a:r>
            <a:r>
              <a:rPr lang="ru-RU" sz="1400" b="0" dirty="0"/>
              <a:t>    </a:t>
            </a:r>
          </a:p>
          <a:p>
            <a:pPr marL="228600" indent="-228600" algn="l">
              <a:buFont typeface="+mj-lt"/>
              <a:buAutoNum type="arabicPeriod"/>
            </a:pPr>
            <a:r>
              <a:rPr lang="ru-RU" sz="1400" b="0" dirty="0"/>
              <a:t>Обоснование целесообразности правовой охраны предлагаемого </a:t>
            </a:r>
            <a:r>
              <a:rPr lang="ru-RU" sz="1400" b="0" dirty="0" err="1"/>
              <a:t>ОИС</a:t>
            </a:r>
            <a:r>
              <a:rPr lang="ru-RU" sz="1400" b="0" dirty="0"/>
              <a:t> за рубежом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44790" y="4137075"/>
            <a:ext cx="3901440" cy="1169551"/>
          </a:xfrm>
          <a:prstGeom prst="rect">
            <a:avLst/>
          </a:prstGeom>
          <a:noFill/>
          <a:ln>
            <a:solidFill>
              <a:srgbClr val="B1020D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62F5A"/>
                </a:solidFill>
                <a:latin typeface="Century Gothic" panose="020B0502020202020204" pitchFamily="34" charset="0"/>
              </a:rPr>
              <a:t>Копия соглашение о реализации корпоративной программы повышения конкурентоспособности (ПП РФ от 23.02.2019 г. №191), заверенная руководителем организации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43853" y="4137075"/>
            <a:ext cx="3901440" cy="1169551"/>
          </a:xfrm>
          <a:prstGeom prst="rect">
            <a:avLst/>
          </a:prstGeom>
          <a:noFill/>
          <a:ln>
            <a:solidFill>
              <a:srgbClr val="B1020D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62F5A"/>
                </a:solidFill>
                <a:latin typeface="Century Gothic" panose="020B0502020202020204" pitchFamily="34" charset="0"/>
              </a:rPr>
              <a:t>Корпоративная программа правовой охраны интеллектуальной собственности, подписанная руководителем организации (уполномоченным лицом)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5977" y="5895809"/>
            <a:ext cx="10662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В случае подписи документов уполномоченным лицом, представляются документы, подтверждающие полномочия указанного лица.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90229" y="4518645"/>
            <a:ext cx="8096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B1020D"/>
                </a:solidFill>
                <a:latin typeface="Century Gothic" panose="020B0502020202020204" pitchFamily="34" charset="0"/>
              </a:rPr>
              <a:t>и (или)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5977" y="4137075"/>
            <a:ext cx="342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62F5A"/>
                </a:solidFill>
                <a:latin typeface="Century Gothic" panose="020B0502020202020204" pitchFamily="34" charset="0"/>
              </a:rPr>
              <a:t>6.</a:t>
            </a:r>
          </a:p>
        </p:txBody>
      </p:sp>
    </p:spTree>
    <p:extLst>
      <p:ext uri="{BB962C8B-B14F-4D97-AF65-F5344CB8AC3E}">
        <p14:creationId xmlns:p14="http://schemas.microsoft.com/office/powerpoint/2010/main" val="2209722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3000"/>
                    </a14:imgEffect>
                    <a14:imgEffect>
                      <a14:saturation sat="158000"/>
                    </a14:imgEffect>
                    <a14:imgEffect>
                      <a14:brightnessContrast bright="2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857250"/>
          </a:xfrm>
          <a:prstGeom prst="rect">
            <a:avLst/>
          </a:prstGeom>
          <a:noFill/>
          <a:ln>
            <a:noFill/>
          </a:ln>
          <a:effectLst>
            <a:innerShdw blurRad="1219200">
              <a:prstClr val="black">
                <a:alpha val="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0"/>
            <a:ext cx="10275888" cy="138113"/>
          </a:xfrm>
          <a:prstGeom prst="rect">
            <a:avLst/>
          </a:prstGeom>
          <a:noFill/>
          <a:ln>
            <a:noFill/>
          </a:ln>
          <a:effectLst>
            <a:innerShdw blurRad="139700" dist="50800" dir="546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36606" y="445131"/>
            <a:ext cx="75258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62F5A"/>
                </a:solidFill>
                <a:latin typeface="Century Gothic" panose="020B0502020202020204" pitchFamily="34" charset="0"/>
              </a:rPr>
              <a:t>КОПИИ ЗАЯВОК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332" y="2510129"/>
            <a:ext cx="2515968" cy="430887"/>
          </a:xfrm>
          <a:prstGeom prst="rect">
            <a:avLst/>
          </a:prstGeom>
          <a:noFill/>
          <a:ln cap="rnd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062F5A"/>
                </a:solidFill>
                <a:latin typeface="Century Gothic" panose="020B0502020202020204" pitchFamily="34" charset="0"/>
              </a:rPr>
              <a:t>Копия международной </a:t>
            </a:r>
            <a:br>
              <a:rPr lang="ru-RU" sz="1100" b="1" dirty="0">
                <a:solidFill>
                  <a:srgbClr val="062F5A"/>
                </a:solidFill>
                <a:latin typeface="Century Gothic" panose="020B0502020202020204" pitchFamily="34" charset="0"/>
              </a:rPr>
            </a:br>
            <a:r>
              <a:rPr lang="ru-RU" sz="1100" b="1" dirty="0">
                <a:solidFill>
                  <a:srgbClr val="062F5A"/>
                </a:solidFill>
                <a:latin typeface="Century Gothic" panose="020B0502020202020204" pitchFamily="34" charset="0"/>
              </a:rPr>
              <a:t>заявки (</a:t>
            </a:r>
            <a:r>
              <a:rPr lang="en-US" sz="1100" b="1" dirty="0">
                <a:solidFill>
                  <a:srgbClr val="062F5A"/>
                </a:solidFill>
                <a:latin typeface="Century Gothic" panose="020B0502020202020204" pitchFamily="34" charset="0"/>
              </a:rPr>
              <a:t>PCT</a:t>
            </a:r>
            <a:r>
              <a:rPr lang="ru-RU" sz="1100" b="1" dirty="0">
                <a:solidFill>
                  <a:srgbClr val="062F5A"/>
                </a:solidFill>
                <a:latin typeface="Century Gothic" panose="020B0502020202020204" pitchFamily="34" charset="0"/>
              </a:rPr>
              <a:t>) 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064020" y="1602491"/>
            <a:ext cx="0" cy="3716855"/>
          </a:xfrm>
          <a:prstGeom prst="line">
            <a:avLst/>
          </a:prstGeom>
          <a:ln w="6350">
            <a:solidFill>
              <a:srgbClr val="B1020D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199520" y="1594104"/>
            <a:ext cx="0" cy="3725242"/>
          </a:xfrm>
          <a:prstGeom prst="line">
            <a:avLst/>
          </a:prstGeom>
          <a:ln w="6350">
            <a:solidFill>
              <a:srgbClr val="B1020D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9199264" y="1597152"/>
            <a:ext cx="0" cy="3722194"/>
          </a:xfrm>
          <a:prstGeom prst="line">
            <a:avLst/>
          </a:prstGeom>
          <a:ln w="6350">
            <a:solidFill>
              <a:srgbClr val="B1020D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395575" y="2510129"/>
            <a:ext cx="24723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062F5A"/>
                </a:solidFill>
                <a:latin typeface="Century Gothic" panose="020B0502020202020204" pitchFamily="34" charset="0"/>
              </a:rPr>
              <a:t>Копия национальной и (или) региональной заявки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41408" y="2425490"/>
            <a:ext cx="251596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062F5A"/>
                </a:solidFill>
                <a:latin typeface="Century Gothic" panose="020B0502020202020204" pitchFamily="34" charset="0"/>
              </a:rPr>
              <a:t>Копия заявки на международную регистрацию товарного знака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335019" y="2425490"/>
            <a:ext cx="251596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062F5A"/>
                </a:solidFill>
                <a:latin typeface="Century Gothic" panose="020B0502020202020204" pitchFamily="34" charset="0"/>
              </a:rPr>
              <a:t>Копия заявки на международную регистрацию промышленного образца</a:t>
            </a:r>
          </a:p>
        </p:txBody>
      </p:sp>
      <p:pic>
        <p:nvPicPr>
          <p:cNvPr id="1026" name="Picture 2" descr="Картинки по запросу &quot;wipo pct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58" y="1024563"/>
            <a:ext cx="2372387" cy="133097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28" name="Picture 4" descr="IPO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292" y="1505058"/>
            <a:ext cx="599418" cy="28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ogo European Patent Offic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718" y="1114309"/>
            <a:ext cx="587992" cy="29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артинки по запросу &quot;американское патентное ведомство&quot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802" y="1114309"/>
            <a:ext cx="679880" cy="67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Индийское патентное ведомство, Ченнаи, Мумбаи, Дели, Калькутта, Индия, база данных, IPIndia, поиск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024" y="1852670"/>
            <a:ext cx="591936" cy="39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P Australi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665" y="1078963"/>
            <a:ext cx="1371038" cy="329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new.fips.ru/upload/medialibrary/Img_Content/cnipa-1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220" y="1504316"/>
            <a:ext cx="919081" cy="29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new.fips.ru/upload/medialibrary/f0d/euipo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838" y="1897217"/>
            <a:ext cx="1057461" cy="35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new.fips.ru/upload/medialibrary/27d/jpo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716" y="1872505"/>
            <a:ext cx="1093926" cy="35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Картинки по запросу &quot;wipo trademark&quot;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573" y="1211854"/>
            <a:ext cx="1282968" cy="102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Картинки по запросу &quot;wipo geneva&quot;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9896" y="1211854"/>
            <a:ext cx="606215" cy="891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30712" y="3813078"/>
            <a:ext cx="2666874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rgbClr val="062F5A"/>
                </a:solidFill>
                <a:latin typeface="Century Gothic" panose="020B0502020202020204" pitchFamily="34" charset="0"/>
              </a:rPr>
              <a:t>Копия уведомления о поступлении первой (приоритетной) заявки в Роспатент или копия уведомления о ее поступлении и регистрации</a:t>
            </a:r>
            <a:r>
              <a:rPr lang="en-US" sz="1100" dirty="0">
                <a:solidFill>
                  <a:srgbClr val="062F5A"/>
                </a:solidFill>
                <a:latin typeface="Century Gothic" panose="020B0502020202020204" pitchFamily="34" charset="0"/>
              </a:rPr>
              <a:t>.</a:t>
            </a:r>
          </a:p>
          <a:p>
            <a:pPr algn="ctr"/>
            <a:r>
              <a:rPr lang="ru-RU" sz="1100" dirty="0">
                <a:solidFill>
                  <a:srgbClr val="062F5A"/>
                </a:solidFill>
                <a:latin typeface="Century Gothic" panose="020B0502020202020204" pitchFamily="34" charset="0"/>
              </a:rPr>
              <a:t>Если международная заявка является первой заявкой, поданной в Роспатент, необходимо предоставить соответствующую справку, подписанную руководителем организации («Справка о первой заявке»)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350366" y="3174403"/>
            <a:ext cx="427566" cy="400110"/>
          </a:xfrm>
          <a:prstGeom prst="rect">
            <a:avLst/>
          </a:prstGeom>
          <a:noFill/>
          <a:ln cap="rnd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B1020D"/>
                </a:solidFill>
                <a:latin typeface="Century Gothic" panose="020B0502020202020204" pitchFamily="34" charset="0"/>
              </a:rPr>
              <a:t>+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064020" y="3782573"/>
            <a:ext cx="31355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rgbClr val="062F5A"/>
                </a:solidFill>
                <a:latin typeface="Century Gothic" panose="020B0502020202020204" pitchFamily="34" charset="0"/>
              </a:rPr>
              <a:t>Копия уведомления о поступлении в Роспатент заявки на </a:t>
            </a:r>
            <a:r>
              <a:rPr lang="ru-RU" sz="1100" dirty="0" err="1">
                <a:solidFill>
                  <a:srgbClr val="062F5A"/>
                </a:solidFill>
                <a:latin typeface="Century Gothic" panose="020B0502020202020204" pitchFamily="34" charset="0"/>
              </a:rPr>
              <a:t>ОИС</a:t>
            </a:r>
            <a:r>
              <a:rPr lang="ru-RU" sz="1100" dirty="0">
                <a:solidFill>
                  <a:srgbClr val="062F5A"/>
                </a:solidFill>
                <a:latin typeface="Century Gothic" panose="020B0502020202020204" pitchFamily="34" charset="0"/>
              </a:rPr>
              <a:t>, или документы, подтверждающие государственную регистрацию </a:t>
            </a:r>
            <a:r>
              <a:rPr lang="ru-RU" sz="1100" dirty="0" err="1">
                <a:solidFill>
                  <a:srgbClr val="062F5A"/>
                </a:solidFill>
                <a:latin typeface="Century Gothic" panose="020B0502020202020204" pitchFamily="34" charset="0"/>
              </a:rPr>
              <a:t>ОИС</a:t>
            </a:r>
            <a:r>
              <a:rPr lang="ru-RU" sz="1100" dirty="0">
                <a:solidFill>
                  <a:srgbClr val="062F5A"/>
                </a:solidFill>
                <a:latin typeface="Century Gothic" panose="020B0502020202020204" pitchFamily="34" charset="0"/>
              </a:rPr>
              <a:t> (за исключением заявок на регистрацию товарного знака) или копия уведомления о номере международной заявки и дате ее подачи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365955" y="3780473"/>
            <a:ext cx="2666874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rgbClr val="062F5A"/>
                </a:solidFill>
                <a:latin typeface="Century Gothic" panose="020B0502020202020204" pitchFamily="34" charset="0"/>
              </a:rPr>
              <a:t>Документы подтверждающие регистрацию в РФ, или копия уведомления о поступлении заявки в Роспатент, или копия уведомления о поступлении и регистрации заявки на товарный знак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17987" y="3174403"/>
            <a:ext cx="427566" cy="400110"/>
          </a:xfrm>
          <a:prstGeom prst="rect">
            <a:avLst/>
          </a:prstGeom>
          <a:noFill/>
          <a:ln cap="rnd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B1020D"/>
                </a:solidFill>
                <a:latin typeface="Century Gothic" panose="020B0502020202020204" pitchFamily="34" charset="0"/>
              </a:rPr>
              <a:t>+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485609" y="3174403"/>
            <a:ext cx="427566" cy="400110"/>
          </a:xfrm>
          <a:prstGeom prst="rect">
            <a:avLst/>
          </a:prstGeom>
          <a:noFill/>
          <a:ln cap="rnd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B1020D"/>
                </a:solidFill>
                <a:latin typeface="Century Gothic" panose="020B0502020202020204" pitchFamily="34" charset="0"/>
              </a:rPr>
              <a:t>+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379220" y="3174403"/>
            <a:ext cx="427566" cy="400110"/>
          </a:xfrm>
          <a:prstGeom prst="rect">
            <a:avLst/>
          </a:prstGeom>
          <a:noFill/>
          <a:ln cap="rnd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B1020D"/>
                </a:solidFill>
                <a:latin typeface="Century Gothic" panose="020B0502020202020204" pitchFamily="34" charset="0"/>
              </a:rPr>
              <a:t>+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339894" y="3770683"/>
            <a:ext cx="266687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rgbClr val="062F5A"/>
                </a:solidFill>
                <a:latin typeface="Century Gothic" panose="020B0502020202020204" pitchFamily="34" charset="0"/>
              </a:rPr>
              <a:t>Копия уведомления о поступлении в Роспатент заявки на промышленный образец или документы, подтверждающие регистрацию в РФ.</a:t>
            </a:r>
          </a:p>
          <a:p>
            <a:pPr algn="ctr"/>
            <a:r>
              <a:rPr lang="ru-RU" sz="1100" dirty="0">
                <a:solidFill>
                  <a:srgbClr val="062F5A"/>
                </a:solidFill>
                <a:latin typeface="Century Gothic" panose="020B0502020202020204" pitchFamily="34" charset="0"/>
              </a:rPr>
              <a:t>Если международная заявка является первой заявкой, поданной в Роспатент, необходимо предоставить соответствующую справку, подписанную руководителем организации («Справка о первой заявке»)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89370" y="5845738"/>
            <a:ext cx="9924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B1020D"/>
                </a:solidFill>
                <a:latin typeface="Century Gothic" panose="020B0502020202020204" pitchFamily="34" charset="0"/>
              </a:rPr>
              <a:t>Все копии документов должны быть заверены Руководителем организации </a:t>
            </a:r>
            <a:br>
              <a:rPr lang="ru-RU" sz="1400" dirty="0">
                <a:solidFill>
                  <a:srgbClr val="B1020D"/>
                </a:solidFill>
                <a:latin typeface="Century Gothic" panose="020B0502020202020204" pitchFamily="34" charset="0"/>
              </a:rPr>
            </a:br>
            <a:r>
              <a:rPr lang="ru-RU" sz="1400" dirty="0">
                <a:solidFill>
                  <a:srgbClr val="B1020D"/>
                </a:solidFill>
                <a:latin typeface="Century Gothic" panose="020B0502020202020204" pitchFamily="34" charset="0"/>
              </a:rPr>
              <a:t>(уполномоченным лицом с представлением документов, подтверждающих полномочия указанного лица)</a:t>
            </a:r>
          </a:p>
        </p:txBody>
      </p:sp>
    </p:spTree>
    <p:extLst>
      <p:ext uri="{BB962C8B-B14F-4D97-AF65-F5344CB8AC3E}">
        <p14:creationId xmlns:p14="http://schemas.microsoft.com/office/powerpoint/2010/main" val="2867469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3000"/>
                    </a14:imgEffect>
                    <a14:imgEffect>
                      <a14:saturation sat="158000"/>
                    </a14:imgEffect>
                    <a14:imgEffect>
                      <a14:brightnessContrast bright="2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857250"/>
          </a:xfrm>
          <a:prstGeom prst="rect">
            <a:avLst/>
          </a:prstGeom>
          <a:noFill/>
          <a:ln>
            <a:noFill/>
          </a:ln>
          <a:effectLst>
            <a:innerShdw blurRad="1219200">
              <a:prstClr val="black">
                <a:alpha val="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0"/>
            <a:ext cx="10275888" cy="138113"/>
          </a:xfrm>
          <a:prstGeom prst="rect">
            <a:avLst/>
          </a:prstGeom>
          <a:noFill/>
          <a:ln>
            <a:noFill/>
          </a:ln>
          <a:effectLst>
            <a:innerShdw blurRad="139700" dist="50800" dir="546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51094" y="508880"/>
            <a:ext cx="75258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62F5A"/>
                </a:solidFill>
                <a:latin typeface="Century Gothic" panose="020B0502020202020204" pitchFamily="34" charset="0"/>
              </a:rPr>
              <a:t>ДОКУМЕНТЫ ПОДТВЕРЖДАЮЩИЕ ЗАТРАТЫ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36114" y="978968"/>
            <a:ext cx="82244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rgbClr val="062F5A"/>
                </a:solidFill>
                <a:latin typeface="Century Gothic" panose="020B0502020202020204" pitchFamily="34" charset="0"/>
              </a:rPr>
              <a:t>Коллеги, чтобы упростить проверку ваших заявок, просим собирать комплект документов подтверждающих затраты по следующей структуре: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10" y="2945804"/>
            <a:ext cx="1012390" cy="10123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6019" y="4025895"/>
            <a:ext cx="1149971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062F5A"/>
                </a:solidFill>
                <a:latin typeface="Century Gothic" panose="020B0502020202020204" pitchFamily="34" charset="0"/>
              </a:rPr>
              <a:t>Заявка</a:t>
            </a:r>
            <a:r>
              <a:rPr lang="en-US" sz="1100" b="1" dirty="0">
                <a:solidFill>
                  <a:srgbClr val="062F5A"/>
                </a:solidFill>
                <a:latin typeface="Century Gothic" panose="020B0502020202020204" pitchFamily="34" charset="0"/>
              </a:rPr>
              <a:t> </a:t>
            </a:r>
            <a:r>
              <a:rPr lang="ru-RU" sz="1100" b="1" dirty="0">
                <a:solidFill>
                  <a:srgbClr val="062F5A"/>
                </a:solidFill>
                <a:latin typeface="Century Gothic" panose="020B0502020202020204" pitchFamily="34" charset="0"/>
              </a:rPr>
              <a:t>и нотариально заверенный перевод заявки на русский язык</a:t>
            </a:r>
            <a:endParaRPr lang="en-US" sz="1100" b="1" dirty="0">
              <a:solidFill>
                <a:srgbClr val="062F5A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1100" b="1" dirty="0">
                <a:solidFill>
                  <a:srgbClr val="062F5A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3" name="AutoShape 2" descr="Archive free icon"/>
          <p:cNvSpPr>
            <a:spLocks noChangeAspect="1" noChangeArrowheads="1"/>
          </p:cNvSpPr>
          <p:nvPr/>
        </p:nvSpPr>
        <p:spPr bwMode="auto">
          <a:xfrm>
            <a:off x="155575" y="-1020763"/>
            <a:ext cx="21336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175" y="2945804"/>
            <a:ext cx="1012390" cy="101239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36114" y="3263732"/>
            <a:ext cx="427566" cy="400110"/>
          </a:xfrm>
          <a:prstGeom prst="rect">
            <a:avLst/>
          </a:prstGeom>
          <a:noFill/>
          <a:ln cap="rnd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B1020D"/>
                </a:solidFill>
                <a:latin typeface="Century Gothic" panose="020B0502020202020204" pitchFamily="34" charset="0"/>
              </a:rPr>
              <a:t>+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79442" y="4025895"/>
            <a:ext cx="143185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062F5A"/>
                </a:solidFill>
                <a:latin typeface="Century Gothic" panose="020B0502020202020204" pitchFamily="34" charset="0"/>
              </a:rPr>
              <a:t>Уведомление о поступлении заявки или регистрации в Роспатенте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59430" y="1864352"/>
            <a:ext cx="332437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062F5A"/>
                </a:solidFill>
                <a:latin typeface="Century Gothic" panose="020B0502020202020204" pitchFamily="34" charset="0"/>
              </a:rPr>
              <a:t>Копия договора об оказании услуг </a:t>
            </a:r>
            <a:r>
              <a:rPr lang="ru-RU" sz="1100" dirty="0">
                <a:solidFill>
                  <a:srgbClr val="B1020D"/>
                </a:solidFill>
                <a:latin typeface="Century Gothic" panose="020B0502020202020204" pitchFamily="34" charset="0"/>
              </a:rPr>
              <a:t>(нотариально заверенный перевод на русский язык)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59430" y="3404196"/>
            <a:ext cx="55233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2913" indent="-442913"/>
            <a:r>
              <a:rPr lang="ru-RU" sz="1100" b="1" dirty="0">
                <a:solidFill>
                  <a:srgbClr val="062F5A"/>
                </a:solidFill>
                <a:latin typeface="Century Gothic" panose="020B0502020202020204" pitchFamily="34" charset="0"/>
              </a:rPr>
              <a:t>Счет </a:t>
            </a:r>
            <a:r>
              <a:rPr lang="ru-RU" sz="1100" dirty="0">
                <a:solidFill>
                  <a:srgbClr val="B1020D"/>
                </a:solidFill>
                <a:latin typeface="Century Gothic" panose="020B0502020202020204" pitchFamily="34" charset="0"/>
              </a:rPr>
              <a:t>(если счет выписан на общую сумму, необходимо приложить письмо от организации, с которой был заключен договор на подготовку и подачу международной, национальной/региональной заявки, где бы указывались отдельно стоимость оказанных услуг и сумма оплаченных пошлин;</a:t>
            </a:r>
            <a:br>
              <a:rPr lang="ru-RU" sz="1100" dirty="0">
                <a:solidFill>
                  <a:srgbClr val="B1020D"/>
                </a:solidFill>
                <a:latin typeface="Century Gothic" panose="020B0502020202020204" pitchFamily="34" charset="0"/>
              </a:rPr>
            </a:br>
            <a:r>
              <a:rPr lang="ru-RU" sz="1100" dirty="0">
                <a:solidFill>
                  <a:srgbClr val="B1020D"/>
                </a:solidFill>
                <a:latin typeface="Century Gothic" panose="020B0502020202020204" pitchFamily="34" charset="0"/>
              </a:rPr>
              <a:t>не принимаются затраты, из которых невозможно вычленить банковскую комиссию или НДС, нотариально заверенный перевод на русский язык)</a:t>
            </a:r>
            <a:endParaRPr lang="ru-RU" sz="1100" b="1" dirty="0">
              <a:solidFill>
                <a:srgbClr val="B1020D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59430" y="2674696"/>
            <a:ext cx="494216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/>
            <a:r>
              <a:rPr lang="ru-RU" sz="1100" b="1" dirty="0">
                <a:solidFill>
                  <a:srgbClr val="062F5A"/>
                </a:solidFill>
                <a:latin typeface="Century Gothic" panose="020B0502020202020204" pitchFamily="34" charset="0"/>
              </a:rPr>
              <a:t>Акт </a:t>
            </a:r>
            <a:r>
              <a:rPr lang="ru-RU" sz="1100" dirty="0">
                <a:solidFill>
                  <a:srgbClr val="B1020D"/>
                </a:solidFill>
                <a:latin typeface="Century Gothic" panose="020B0502020202020204" pitchFamily="34" charset="0"/>
              </a:rPr>
              <a:t>(обязательно при работе с Российским патентным поверенным, нотариально заверенный перевод на русский язык)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59429" y="4833809"/>
            <a:ext cx="54426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01800" indent="-1701800"/>
            <a:r>
              <a:rPr lang="ru-RU" sz="1100" b="1" dirty="0">
                <a:solidFill>
                  <a:srgbClr val="062F5A"/>
                </a:solidFill>
                <a:latin typeface="Century Gothic" panose="020B0502020202020204" pitchFamily="34" charset="0"/>
              </a:rPr>
              <a:t>Платежное поручение </a:t>
            </a:r>
            <a:r>
              <a:rPr lang="ru-RU" sz="1100" dirty="0">
                <a:solidFill>
                  <a:srgbClr val="B1020D"/>
                </a:solidFill>
                <a:latin typeface="Century Gothic" panose="020B0502020202020204" pitchFamily="34" charset="0"/>
              </a:rPr>
              <a:t>(если было подано несколько международных, национальной/региональной заявок, оплаченных по одному платежному поручению, следует приложить копию этого платежного поручения для каждой заявки, нотариально заверенный перевод на русский язык)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038" y="1786107"/>
            <a:ext cx="497940" cy="49794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84" y="2684394"/>
            <a:ext cx="421189" cy="42118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043" y="3502583"/>
            <a:ext cx="407449" cy="40744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047" y="4758819"/>
            <a:ext cx="393441" cy="393441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>
            <a:stCxn id="9" idx="3"/>
            <a:endCxn id="19" idx="1"/>
          </p:cNvCxnSpPr>
          <p:nvPr/>
        </p:nvCxnSpPr>
        <p:spPr>
          <a:xfrm flipV="1">
            <a:off x="3301565" y="2035077"/>
            <a:ext cx="2463473" cy="1416922"/>
          </a:xfrm>
          <a:prstGeom prst="line">
            <a:avLst/>
          </a:prstGeom>
          <a:ln>
            <a:solidFill>
              <a:srgbClr val="B1020D"/>
            </a:solidFill>
            <a:prstDash val="sysDash"/>
            <a:headEnd type="none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19" idx="2"/>
            <a:endCxn id="21" idx="0"/>
          </p:cNvCxnSpPr>
          <p:nvPr/>
        </p:nvCxnSpPr>
        <p:spPr>
          <a:xfrm>
            <a:off x="6014008" y="2284047"/>
            <a:ext cx="6871" cy="400347"/>
          </a:xfrm>
          <a:prstGeom prst="line">
            <a:avLst/>
          </a:prstGeom>
          <a:ln>
            <a:solidFill>
              <a:srgbClr val="B1020D"/>
            </a:solidFill>
            <a:prstDash val="sysDash"/>
            <a:headEnd type="none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21" idx="2"/>
            <a:endCxn id="22" idx="0"/>
          </p:cNvCxnSpPr>
          <p:nvPr/>
        </p:nvCxnSpPr>
        <p:spPr>
          <a:xfrm>
            <a:off x="6020879" y="3105583"/>
            <a:ext cx="3889" cy="397000"/>
          </a:xfrm>
          <a:prstGeom prst="line">
            <a:avLst/>
          </a:prstGeom>
          <a:ln>
            <a:solidFill>
              <a:srgbClr val="B1020D"/>
            </a:solidFill>
            <a:prstDash val="sysDash"/>
            <a:headEnd type="none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stCxn id="22" idx="2"/>
            <a:endCxn id="23" idx="0"/>
          </p:cNvCxnSpPr>
          <p:nvPr/>
        </p:nvCxnSpPr>
        <p:spPr>
          <a:xfrm>
            <a:off x="6024768" y="3910032"/>
            <a:ext cx="0" cy="848787"/>
          </a:xfrm>
          <a:prstGeom prst="line">
            <a:avLst/>
          </a:prstGeom>
          <a:ln>
            <a:solidFill>
              <a:srgbClr val="B1020D"/>
            </a:solidFill>
            <a:prstDash val="sysDash"/>
            <a:headEnd type="none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477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3000"/>
                    </a14:imgEffect>
                    <a14:imgEffect>
                      <a14:saturation sat="158000"/>
                    </a14:imgEffect>
                    <a14:imgEffect>
                      <a14:brightnessContrast bright="2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857250"/>
          </a:xfrm>
          <a:prstGeom prst="rect">
            <a:avLst/>
          </a:prstGeom>
          <a:noFill/>
          <a:ln>
            <a:noFill/>
          </a:ln>
          <a:effectLst>
            <a:innerShdw blurRad="1219200">
              <a:prstClr val="black">
                <a:alpha val="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0"/>
            <a:ext cx="10275888" cy="138113"/>
          </a:xfrm>
          <a:prstGeom prst="rect">
            <a:avLst/>
          </a:prstGeom>
          <a:noFill/>
          <a:ln>
            <a:noFill/>
          </a:ln>
          <a:effectLst>
            <a:innerShdw blurRad="139700" dist="50800" dir="546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03661" y="464596"/>
            <a:ext cx="75258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62F5A"/>
                </a:solidFill>
                <a:latin typeface="Century Gothic" panose="020B0502020202020204" pitchFamily="34" charset="0"/>
              </a:rPr>
              <a:t>РАСЧЕТ СУБСИДИИ</a:t>
            </a:r>
            <a:br>
              <a:rPr lang="ru-RU" sz="1600" b="1" dirty="0">
                <a:solidFill>
                  <a:srgbClr val="062F5A"/>
                </a:solidFill>
                <a:latin typeface="Century Gothic" panose="020B0502020202020204" pitchFamily="34" charset="0"/>
              </a:rPr>
            </a:br>
            <a:r>
              <a:rPr lang="ru-RU" sz="1600" i="1" dirty="0">
                <a:solidFill>
                  <a:srgbClr val="062F5A"/>
                </a:solidFill>
                <a:latin typeface="Century Gothic" panose="020B0502020202020204" pitchFamily="34" charset="0"/>
              </a:rPr>
              <a:t>(приложение №2)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BE1F50-5B40-1048-8B45-71D1B8E916B5}"/>
              </a:ext>
            </a:extLst>
          </p:cNvPr>
          <p:cNvSpPr txBox="1"/>
          <p:nvPr/>
        </p:nvSpPr>
        <p:spPr>
          <a:xfrm>
            <a:off x="2191333" y="1761717"/>
            <a:ext cx="1001178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rgbClr val="062F5A"/>
                </a:solidFill>
                <a:latin typeface="Century Gothic" panose="020B0502020202020204" pitchFamily="34" charset="0"/>
              </a:defRPr>
            </a:lvl1pPr>
          </a:lstStyle>
          <a:p>
            <a:pPr marL="228600" indent="-228600" algn="l">
              <a:spcBef>
                <a:spcPts val="600"/>
              </a:spcBef>
              <a:buFont typeface="+mj-lt"/>
              <a:buAutoNum type="arabicPeriod"/>
            </a:pPr>
            <a:r>
              <a:rPr lang="ru-RU" sz="1100" b="0" dirty="0"/>
              <a:t>Затраты, осуществленные в иностранной валюте, определяются в российских рублях по курсу рубля по отношению к соответствующей иностранной валюте, установленному Центральным банком Российской Федерации на дату осуществления фактических затрат организацией (т.е. на дату осуществления платежа: например, если дата платежного поручения 15 января 202</a:t>
            </a:r>
            <a:r>
              <a:rPr lang="en-US" sz="1100" b="0" dirty="0"/>
              <a:t>1</a:t>
            </a:r>
            <a:r>
              <a:rPr lang="ru-RU" sz="1100" b="0" dirty="0"/>
              <a:t> года, а отметка банка об исполнении датирована 16 января 202</a:t>
            </a:r>
            <a:r>
              <a:rPr lang="en-US" sz="1100" b="0" dirty="0"/>
              <a:t>1</a:t>
            </a:r>
            <a:r>
              <a:rPr lang="ru-RU" sz="1100" b="0" dirty="0"/>
              <a:t> года, то курс считается на 16 января). </a:t>
            </a:r>
          </a:p>
          <a:p>
            <a:pPr marL="228600" indent="-228600" algn="l">
              <a:spcBef>
                <a:spcPts val="600"/>
              </a:spcBef>
              <a:buFont typeface="+mj-lt"/>
              <a:buAutoNum type="arabicPeriod"/>
            </a:pPr>
            <a:r>
              <a:rPr lang="ru-RU" sz="1100" b="0" dirty="0"/>
              <a:t>При расчетах курс рубля не округляется, используется значение с 4-мя цифрами после запятой (например, 59,3983, а не 59,40).</a:t>
            </a:r>
          </a:p>
          <a:p>
            <a:pPr marL="228600" indent="-228600" algn="l">
              <a:spcBef>
                <a:spcPts val="600"/>
              </a:spcBef>
              <a:buFont typeface="+mj-lt"/>
              <a:buAutoNum type="arabicPeriod"/>
            </a:pPr>
            <a:r>
              <a:rPr lang="ru-RU" sz="1100" b="0" dirty="0"/>
              <a:t>НО! Итоговая сумма субсидии имеет 2 знака после запятой.</a:t>
            </a:r>
          </a:p>
          <a:p>
            <a:pPr marL="228600" indent="-228600" algn="l">
              <a:spcBef>
                <a:spcPts val="600"/>
              </a:spcBef>
              <a:buFont typeface="+mj-lt"/>
              <a:buAutoNum type="arabicPeriod"/>
            </a:pPr>
            <a:r>
              <a:rPr lang="ru-RU" sz="1100" b="0" dirty="0"/>
              <a:t>Если при расчете с организацией, оказывающей услуги по подготовке и подаче международной или зарубежной заявки, использовался курс рубля, отличный от установленного ЦБ РФ, то для расчета суммы компенсационной выплаты все равно используется курс ЦБ РФ. </a:t>
            </a:r>
          </a:p>
          <a:p>
            <a:pPr marL="228600" indent="-228600" algn="l">
              <a:spcBef>
                <a:spcPts val="600"/>
              </a:spcBef>
              <a:buFont typeface="+mj-lt"/>
              <a:buAutoNum type="arabicPeriod"/>
            </a:pPr>
            <a:r>
              <a:rPr lang="ru-RU" sz="1100" dirty="0"/>
              <a:t>При расчете компенсационной выплаты не учитывается комиссия банка и сумма НДС.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4978" y="1184932"/>
            <a:ext cx="8618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>
                <a:solidFill>
                  <a:srgbClr val="B1020D"/>
                </a:solidFill>
                <a:latin typeface="Century Gothic" panose="020B0502020202020204" pitchFamily="34" charset="0"/>
              </a:rPr>
              <a:t>Обращаем внимание, что расчет по форме РЭЦ имеет более полную структуру, нежели расчет по Приложению №2 ПП РФ 1368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8886" y="2592713"/>
            <a:ext cx="13685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062F5A"/>
                </a:solidFill>
                <a:latin typeface="Century Gothic" panose="020B0502020202020204" pitchFamily="34" charset="0"/>
              </a:rPr>
              <a:t>Рекомендации по заполнению: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035867" y="1761717"/>
            <a:ext cx="0" cy="4992168"/>
          </a:xfrm>
          <a:prstGeom prst="line">
            <a:avLst/>
          </a:prstGeom>
          <a:ln>
            <a:solidFill>
              <a:srgbClr val="B1020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88887" y="4507734"/>
            <a:ext cx="15469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062F5A"/>
                </a:solidFill>
                <a:latin typeface="Century Gothic" panose="020B0502020202020204" pitchFamily="34" charset="0"/>
              </a:rPr>
              <a:t>Перечень затрат, не подлежащих компенсированию за счет субсидии: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91333" y="3969718"/>
            <a:ext cx="1037487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ru-RU" sz="1100" dirty="0">
                <a:solidFill>
                  <a:srgbClr val="062F5A"/>
                </a:solidFill>
                <a:latin typeface="Century Gothic" panose="020B0502020202020204" pitchFamily="34" charset="0"/>
              </a:rPr>
              <a:t>Затраты понесенные до </a:t>
            </a:r>
            <a:r>
              <a:rPr lang="en-US" sz="1100" dirty="0">
                <a:solidFill>
                  <a:srgbClr val="062F5A"/>
                </a:solidFill>
                <a:latin typeface="Century Gothic" panose="020B0502020202020204" pitchFamily="34" charset="0"/>
              </a:rPr>
              <a:t>IV</a:t>
            </a:r>
            <a:r>
              <a:rPr lang="ru-RU" sz="1100" dirty="0">
                <a:solidFill>
                  <a:srgbClr val="062F5A"/>
                </a:solidFill>
                <a:latin typeface="Century Gothic" panose="020B0502020202020204" pitchFamily="34" charset="0"/>
              </a:rPr>
              <a:t> квартала предыдущего финансового года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100" dirty="0">
                <a:solidFill>
                  <a:srgbClr val="062F5A"/>
                </a:solidFill>
                <a:latin typeface="Century Gothic" panose="020B0502020202020204" pitchFamily="34" charset="0"/>
              </a:rPr>
              <a:t>Банковские комиссии/сборы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100" dirty="0">
                <a:solidFill>
                  <a:srgbClr val="062F5A"/>
                </a:solidFill>
                <a:latin typeface="Century Gothic" panose="020B0502020202020204" pitchFamily="34" charset="0"/>
              </a:rPr>
              <a:t>НДС</a:t>
            </a:r>
            <a:r>
              <a:rPr lang="en-US" sz="1100" dirty="0">
                <a:solidFill>
                  <a:srgbClr val="062F5A"/>
                </a:solidFill>
                <a:latin typeface="Century Gothic" panose="020B0502020202020204" pitchFamily="34" charset="0"/>
              </a:rPr>
              <a:t> </a:t>
            </a:r>
            <a:r>
              <a:rPr lang="ru-RU" sz="1100" dirty="0">
                <a:solidFill>
                  <a:srgbClr val="062F5A"/>
                </a:solidFill>
                <a:latin typeface="Century Gothic" panose="020B0502020202020204" pitchFamily="34" charset="0"/>
              </a:rPr>
              <a:t>/</a:t>
            </a:r>
            <a:r>
              <a:rPr lang="en-US" sz="1100" dirty="0">
                <a:solidFill>
                  <a:srgbClr val="062F5A"/>
                </a:solidFill>
                <a:latin typeface="Century Gothic" panose="020B0502020202020204" pitchFamily="34" charset="0"/>
              </a:rPr>
              <a:t> VAT</a:t>
            </a:r>
            <a:endParaRPr lang="ru-RU" sz="1100" dirty="0">
              <a:solidFill>
                <a:srgbClr val="062F5A"/>
              </a:solidFill>
              <a:latin typeface="Century Gothic" panose="020B0502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100" dirty="0">
                <a:solidFill>
                  <a:srgbClr val="062F5A"/>
                </a:solidFill>
                <a:latin typeface="Century Gothic" panose="020B0502020202020204" pitchFamily="34" charset="0"/>
              </a:rPr>
              <a:t>Курьерские услуги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100" dirty="0">
                <a:solidFill>
                  <a:srgbClr val="062F5A"/>
                </a:solidFill>
                <a:latin typeface="Century Gothic" panose="020B0502020202020204" pitchFamily="34" charset="0"/>
              </a:rPr>
              <a:t>Почтовые отправления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100" dirty="0">
                <a:solidFill>
                  <a:srgbClr val="062F5A"/>
                </a:solidFill>
                <a:latin typeface="Century Gothic" panose="020B0502020202020204" pitchFamily="34" charset="0"/>
              </a:rPr>
              <a:t>Поддержание заявки/патента в силе свыше 3-х лет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100" dirty="0">
                <a:solidFill>
                  <a:srgbClr val="062F5A"/>
                </a:solidFill>
                <a:latin typeface="Century Gothic" panose="020B0502020202020204" pitchFamily="34" charset="0"/>
              </a:rPr>
              <a:t>Затраты на делопроизводство, превышающие лимиты, установленные приложением №1 Правил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100" dirty="0">
                <a:solidFill>
                  <a:srgbClr val="062F5A"/>
                </a:solidFill>
                <a:latin typeface="Century Gothic" panose="020B0502020202020204" pitchFamily="34" charset="0"/>
              </a:rPr>
              <a:t>Затраты, связанные с регистрацией уступки исключительных прав на </a:t>
            </a:r>
            <a:r>
              <a:rPr lang="ru-RU" sz="1100" dirty="0" err="1">
                <a:solidFill>
                  <a:srgbClr val="062F5A"/>
                </a:solidFill>
                <a:latin typeface="Century Gothic" panose="020B0502020202020204" pitchFamily="34" charset="0"/>
              </a:rPr>
              <a:t>ОИС</a:t>
            </a:r>
            <a:endParaRPr lang="ru-RU" sz="1100" dirty="0">
              <a:solidFill>
                <a:srgbClr val="062F5A"/>
              </a:solidFill>
              <a:latin typeface="Century Gothic" panose="020B0502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100" dirty="0">
                <a:solidFill>
                  <a:srgbClr val="062F5A"/>
                </a:solidFill>
                <a:latin typeface="Century Gothic" panose="020B0502020202020204" pitchFamily="34" charset="0"/>
              </a:rPr>
              <a:t>«Другие расходы» без расшифровки наименования этих расходов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100" dirty="0">
                <a:solidFill>
                  <a:srgbClr val="062F5A"/>
                </a:solidFill>
                <a:latin typeface="Century Gothic" panose="020B0502020202020204" pitchFamily="34" charset="0"/>
              </a:rPr>
              <a:t>Затраты, в платежных документах которых невозможно определить назначение платежа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100" dirty="0">
                <a:solidFill>
                  <a:srgbClr val="062F5A"/>
                </a:solidFill>
                <a:latin typeface="Century Gothic" panose="020B0502020202020204" pitchFamily="34" charset="0"/>
              </a:rPr>
              <a:t>Затраты по заявкам, в которых невозможно определить заявителя, или заявителем является иное лицо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100" dirty="0">
                <a:solidFill>
                  <a:srgbClr val="062F5A"/>
                </a:solidFill>
                <a:latin typeface="Century Gothic" panose="020B0502020202020204" pitchFamily="34" charset="0"/>
              </a:rPr>
              <a:t>Затраты на регистрацию ОИС на территории Российской Федерации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100" dirty="0">
                <a:solidFill>
                  <a:srgbClr val="062F5A"/>
                </a:solidFill>
                <a:latin typeface="Century Gothic" panose="020B0502020202020204" pitchFamily="34" charset="0"/>
              </a:rPr>
              <a:t>Затраты на регистрацию лицензионного договора на право использования </a:t>
            </a:r>
            <a:r>
              <a:rPr lang="ru-RU" sz="1100" dirty="0" err="1">
                <a:solidFill>
                  <a:srgbClr val="062F5A"/>
                </a:solidFill>
                <a:latin typeface="Century Gothic" panose="020B0502020202020204" pitchFamily="34" charset="0"/>
              </a:rPr>
              <a:t>ОИС</a:t>
            </a:r>
            <a:endParaRPr lang="ru-RU" sz="1100" dirty="0">
              <a:solidFill>
                <a:srgbClr val="062F5A"/>
              </a:solidFill>
              <a:latin typeface="Century Gothic" panose="020B0502020202020204" pitchFamily="34" charset="0"/>
            </a:endParaRPr>
          </a:p>
          <a:p>
            <a:endParaRPr lang="ru-RU" sz="1100" dirty="0">
              <a:solidFill>
                <a:srgbClr val="062F5A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7" y="4707160"/>
            <a:ext cx="379639" cy="37963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2" y="2615357"/>
            <a:ext cx="406047" cy="406047"/>
          </a:xfrm>
          <a:prstGeom prst="rect">
            <a:avLst/>
          </a:prstGeom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2035867" y="3877005"/>
            <a:ext cx="9579729" cy="0"/>
          </a:xfrm>
          <a:prstGeom prst="line">
            <a:avLst/>
          </a:prstGeom>
          <a:ln>
            <a:solidFill>
              <a:srgbClr val="B1020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2706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3000"/>
                    </a14:imgEffect>
                    <a14:imgEffect>
                      <a14:saturation sat="158000"/>
                    </a14:imgEffect>
                    <a14:imgEffect>
                      <a14:brightnessContrast bright="2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857250"/>
          </a:xfrm>
          <a:prstGeom prst="rect">
            <a:avLst/>
          </a:prstGeom>
          <a:noFill/>
          <a:ln>
            <a:noFill/>
          </a:ln>
          <a:effectLst>
            <a:innerShdw blurRad="1219200">
              <a:prstClr val="black">
                <a:alpha val="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0"/>
            <a:ext cx="10275888" cy="138113"/>
          </a:xfrm>
          <a:prstGeom prst="rect">
            <a:avLst/>
          </a:prstGeom>
          <a:noFill/>
          <a:ln>
            <a:noFill/>
          </a:ln>
          <a:effectLst>
            <a:innerShdw blurRad="139700" dist="50800" dir="546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03661" y="247324"/>
            <a:ext cx="75258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62F5A"/>
                </a:solidFill>
                <a:latin typeface="Century Gothic" panose="020B0502020202020204" pitchFamily="34" charset="0"/>
              </a:rPr>
              <a:t>ПОКАЗАТЕЛЬ РЕЗУЛЬТАТИВНОСТИ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686" y="1075944"/>
            <a:ext cx="559728" cy="5597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41" y="3015757"/>
            <a:ext cx="722918" cy="7229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41" y="1906935"/>
            <a:ext cx="722918" cy="7229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57" y="4151436"/>
            <a:ext cx="576856" cy="5768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6654" y="3584786"/>
            <a:ext cx="11122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062F5A"/>
                </a:solidFill>
                <a:latin typeface="Century Gothic" panose="020B0502020202020204" pitchFamily="34" charset="0"/>
              </a:rPr>
              <a:t>Центр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6654" y="2445082"/>
            <a:ext cx="11122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err="1">
                <a:solidFill>
                  <a:srgbClr val="062F5A"/>
                </a:solidFill>
                <a:latin typeface="Century Gothic" panose="020B0502020202020204" pitchFamily="34" charset="0"/>
              </a:rPr>
              <a:t>МПТ</a:t>
            </a:r>
            <a:endParaRPr lang="ru-RU" sz="1200" dirty="0">
              <a:solidFill>
                <a:srgbClr val="062F5A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976" y="4704973"/>
            <a:ext cx="1197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062F5A"/>
                </a:solidFill>
                <a:latin typeface="Century Gothic" panose="020B0502020202020204" pitchFamily="34" charset="0"/>
              </a:rPr>
              <a:t>Организация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5338" y="3184676"/>
            <a:ext cx="1320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rgbClr val="062F5A"/>
                </a:solidFill>
                <a:latin typeface="Century Gothic" panose="020B0502020202020204" pitchFamily="34" charset="0"/>
              </a:rPr>
              <a:t>3-х стороннее соглашение</a:t>
            </a:r>
          </a:p>
        </p:txBody>
      </p:sp>
      <p:sp>
        <p:nvSpPr>
          <p:cNvPr id="14" name="Правая фигурная скобка 13"/>
          <p:cNvSpPr/>
          <p:nvPr/>
        </p:nvSpPr>
        <p:spPr>
          <a:xfrm>
            <a:off x="1204650" y="1817741"/>
            <a:ext cx="366079" cy="3135422"/>
          </a:xfrm>
          <a:prstGeom prst="rightBrace">
            <a:avLst/>
          </a:prstGeom>
          <a:ln>
            <a:solidFill>
              <a:srgbClr val="B1020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08187" y="1406954"/>
            <a:ext cx="430620" cy="49998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08639" y="2468321"/>
            <a:ext cx="430620" cy="49998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99149" y="3585604"/>
            <a:ext cx="430620" cy="49998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99149" y="4676210"/>
            <a:ext cx="430620" cy="49998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860107" y="969737"/>
            <a:ext cx="8754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B1020D"/>
                </a:solidFill>
                <a:latin typeface="Century Gothic" panose="020B0502020202020204" pitchFamily="34" charset="0"/>
              </a:rPr>
              <a:t>Заявки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881529" y="1950481"/>
            <a:ext cx="8754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62F5A"/>
                </a:solidFill>
                <a:latin typeface="Century Gothic" panose="020B0502020202020204" pitchFamily="34" charset="0"/>
              </a:rPr>
              <a:t>PCT</a:t>
            </a:r>
            <a:endParaRPr lang="ru-RU" sz="1200" dirty="0">
              <a:solidFill>
                <a:srgbClr val="062F5A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61792" y="2981147"/>
            <a:ext cx="1305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rgbClr val="062F5A"/>
                </a:solidFill>
                <a:latin typeface="Century Gothic" panose="020B0502020202020204" pitchFamily="34" charset="0"/>
              </a:rPr>
              <a:t>Международная регистрация </a:t>
            </a:r>
            <a:r>
              <a:rPr lang="ru-RU" sz="1000" dirty="0" err="1">
                <a:solidFill>
                  <a:srgbClr val="062F5A"/>
                </a:solidFill>
                <a:latin typeface="Century Gothic" panose="020B0502020202020204" pitchFamily="34" charset="0"/>
              </a:rPr>
              <a:t>ТЗ</a:t>
            </a:r>
            <a:endParaRPr lang="ru-RU" sz="1000" dirty="0">
              <a:solidFill>
                <a:srgbClr val="062F5A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76176" y="4072919"/>
            <a:ext cx="16765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rgbClr val="062F5A"/>
                </a:solidFill>
                <a:latin typeface="Century Gothic" panose="020B0502020202020204" pitchFamily="34" charset="0"/>
              </a:rPr>
              <a:t>Национальное патентное ведомство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625369" y="5176191"/>
            <a:ext cx="13781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rgbClr val="062F5A"/>
                </a:solidFill>
                <a:latin typeface="Century Gothic" panose="020B0502020202020204" pitchFamily="34" charset="0"/>
              </a:rPr>
              <a:t>Международная регистрация Промышленного образца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686" y="2259696"/>
            <a:ext cx="559728" cy="55972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686" y="3526873"/>
            <a:ext cx="559728" cy="55972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999" y="4658016"/>
            <a:ext cx="559728" cy="559728"/>
          </a:xfrm>
          <a:prstGeom prst="rect">
            <a:avLst/>
          </a:prstGeom>
        </p:spPr>
      </p:pic>
      <p:cxnSp>
        <p:nvCxnSpPr>
          <p:cNvPr id="29" name="Прямая соединительная линия 28"/>
          <p:cNvCxnSpPr/>
          <p:nvPr/>
        </p:nvCxnSpPr>
        <p:spPr>
          <a:xfrm>
            <a:off x="3855644" y="2712049"/>
            <a:ext cx="899202" cy="0"/>
          </a:xfrm>
          <a:prstGeom prst="line">
            <a:avLst/>
          </a:prstGeom>
          <a:ln w="12700">
            <a:solidFill>
              <a:srgbClr val="B1020D"/>
            </a:solidFill>
            <a:prstDash val="dash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3849259" y="1656244"/>
            <a:ext cx="899202" cy="700"/>
          </a:xfrm>
          <a:prstGeom prst="line">
            <a:avLst/>
          </a:prstGeom>
          <a:ln w="12700">
            <a:solidFill>
              <a:srgbClr val="B1020D"/>
            </a:solidFill>
            <a:prstDash val="dash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3860736" y="3870091"/>
            <a:ext cx="894110" cy="0"/>
          </a:xfrm>
          <a:prstGeom prst="line">
            <a:avLst/>
          </a:prstGeom>
          <a:ln w="12700">
            <a:solidFill>
              <a:srgbClr val="B1020D"/>
            </a:solidFill>
            <a:prstDash val="dash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3860736" y="4905134"/>
            <a:ext cx="894110" cy="0"/>
          </a:xfrm>
          <a:prstGeom prst="line">
            <a:avLst/>
          </a:prstGeom>
          <a:ln w="12700">
            <a:solidFill>
              <a:srgbClr val="B1020D"/>
            </a:solidFill>
            <a:prstDash val="dash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692584" y="1540742"/>
            <a:ext cx="21326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rgbClr val="062F5A"/>
                </a:solidFill>
                <a:latin typeface="Century Gothic" panose="020B0502020202020204" pitchFamily="34" charset="0"/>
              </a:rPr>
              <a:t>Патент, полученный в иностранном</a:t>
            </a:r>
            <a:r>
              <a:rPr lang="en-US" sz="1000" dirty="0">
                <a:solidFill>
                  <a:srgbClr val="062F5A"/>
                </a:solidFill>
                <a:latin typeface="Century Gothic" panose="020B0502020202020204" pitchFamily="34" charset="0"/>
              </a:rPr>
              <a:t> </a:t>
            </a:r>
            <a:r>
              <a:rPr lang="ru-RU" sz="1000" dirty="0">
                <a:solidFill>
                  <a:srgbClr val="062F5A"/>
                </a:solidFill>
                <a:latin typeface="Century Gothic" panose="020B0502020202020204" pitchFamily="34" charset="0"/>
              </a:rPr>
              <a:t>национальном патентном ведомстве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778570" y="2704597"/>
            <a:ext cx="18939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rgbClr val="062F5A"/>
                </a:solidFill>
                <a:latin typeface="Century Gothic" panose="020B0502020202020204" pitchFamily="34" charset="0"/>
              </a:rPr>
              <a:t>Уведомление от патентных ведомств о предоставлении охраны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798932" y="3957933"/>
            <a:ext cx="1893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rgbClr val="062F5A"/>
                </a:solidFill>
                <a:latin typeface="Century Gothic" panose="020B0502020202020204" pitchFamily="34" charset="0"/>
              </a:rPr>
              <a:t>Патент/свидетельство на ТЗ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811947" y="5123565"/>
            <a:ext cx="18939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rgbClr val="062F5A"/>
                </a:solidFill>
                <a:latin typeface="Century Gothic" panose="020B0502020202020204" pitchFamily="34" charset="0"/>
              </a:rPr>
              <a:t>Уведомление о предоставлении охраны/патент</a:t>
            </a:r>
          </a:p>
        </p:txBody>
      </p:sp>
      <p:sp>
        <p:nvSpPr>
          <p:cNvPr id="48" name="Правая фигурная скобка 47"/>
          <p:cNvSpPr/>
          <p:nvPr/>
        </p:nvSpPr>
        <p:spPr>
          <a:xfrm>
            <a:off x="6621037" y="987816"/>
            <a:ext cx="366079" cy="4684411"/>
          </a:xfrm>
          <a:prstGeom prst="rightBrace">
            <a:avLst>
              <a:gd name="adj1" fmla="val 8333"/>
              <a:gd name="adj2" fmla="val 49289"/>
            </a:avLst>
          </a:prstGeom>
          <a:ln>
            <a:solidFill>
              <a:srgbClr val="B1020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7019858" y="3296910"/>
            <a:ext cx="2261430" cy="0"/>
          </a:xfrm>
          <a:prstGeom prst="line">
            <a:avLst/>
          </a:prstGeom>
          <a:ln w="6350">
            <a:solidFill>
              <a:srgbClr val="B1020D"/>
            </a:solidFill>
            <a:prstDash val="dash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858363" y="2518647"/>
            <a:ext cx="2461834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900" dirty="0">
                <a:solidFill>
                  <a:srgbClr val="062F5A"/>
                </a:solidFill>
                <a:latin typeface="Century Gothic" panose="020B0502020202020204" pitchFamily="34" charset="0"/>
              </a:rPr>
              <a:t>Экспортные поставки продукции, в состав которых входят данные ОИС, или лицензионный договор на право использования ОИС в течении 3-х лет с даты получения первого охранного</a:t>
            </a:r>
          </a:p>
          <a:p>
            <a:pPr algn="ctr">
              <a:spcBef>
                <a:spcPts val="600"/>
              </a:spcBef>
            </a:pPr>
            <a:r>
              <a:rPr lang="ru-RU" sz="900" dirty="0">
                <a:solidFill>
                  <a:srgbClr val="062F5A"/>
                </a:solidFill>
                <a:latin typeface="Century Gothic" panose="020B0502020202020204" pitchFamily="34" charset="0"/>
              </a:rPr>
              <a:t>документа, на сумму, превышающую сумму предоставленной субсидии не менее чем в 5 раз для </a:t>
            </a:r>
            <a:r>
              <a:rPr lang="ru-RU" sz="900" dirty="0" err="1">
                <a:solidFill>
                  <a:srgbClr val="062F5A"/>
                </a:solidFill>
                <a:latin typeface="Century Gothic" panose="020B0502020202020204" pitchFamily="34" charset="0"/>
              </a:rPr>
              <a:t>МСП</a:t>
            </a:r>
            <a:r>
              <a:rPr lang="ru-RU" sz="900" dirty="0">
                <a:solidFill>
                  <a:srgbClr val="062F5A"/>
                </a:solidFill>
                <a:latin typeface="Century Gothic" panose="020B0502020202020204" pitchFamily="34" charset="0"/>
              </a:rPr>
              <a:t> и не менее чем в 15 раз для остальных организаций</a:t>
            </a:r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695" y="3435047"/>
            <a:ext cx="722918" cy="72291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695" y="2326225"/>
            <a:ext cx="722918" cy="722918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9378008" y="4004076"/>
            <a:ext cx="11122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062F5A"/>
                </a:solidFill>
                <a:latin typeface="Century Gothic" panose="020B0502020202020204" pitchFamily="34" charset="0"/>
              </a:rPr>
              <a:t>Центр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9378008" y="2864372"/>
            <a:ext cx="11122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err="1">
                <a:solidFill>
                  <a:srgbClr val="062F5A"/>
                </a:solidFill>
                <a:latin typeface="Century Gothic" panose="020B0502020202020204" pitchFamily="34" charset="0"/>
              </a:rPr>
              <a:t>МПТ</a:t>
            </a:r>
            <a:endParaRPr lang="ru-RU" sz="1200" dirty="0">
              <a:solidFill>
                <a:srgbClr val="062F5A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 flipV="1">
            <a:off x="9281288" y="2981147"/>
            <a:ext cx="362138" cy="315763"/>
          </a:xfrm>
          <a:prstGeom prst="line">
            <a:avLst/>
          </a:prstGeom>
          <a:ln w="12700">
            <a:solidFill>
              <a:srgbClr val="B1020D"/>
            </a:solidFill>
            <a:prstDash val="dash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9285229" y="3306024"/>
            <a:ext cx="362138" cy="315763"/>
          </a:xfrm>
          <a:prstGeom prst="line">
            <a:avLst/>
          </a:prstGeom>
          <a:ln w="12700">
            <a:solidFill>
              <a:srgbClr val="B1020D"/>
            </a:solidFill>
            <a:prstDash val="dash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10224882" y="2526748"/>
            <a:ext cx="18961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solidFill>
                  <a:srgbClr val="062F5A"/>
                </a:solidFill>
                <a:latin typeface="Century Gothic" panose="020B0502020202020204" pitchFamily="34" charset="0"/>
              </a:rPr>
              <a:t>Представление отчета о достижении результатов предоставления субсидии с приложением полученных </a:t>
            </a:r>
            <a:r>
              <a:rPr lang="ru-RU" sz="900">
                <a:solidFill>
                  <a:srgbClr val="062F5A"/>
                </a:solidFill>
                <a:latin typeface="Century Gothic" panose="020B0502020202020204" pitchFamily="34" charset="0"/>
              </a:rPr>
              <a:t>охранных документов, </a:t>
            </a:r>
            <a:r>
              <a:rPr lang="ru-RU" sz="900" dirty="0">
                <a:solidFill>
                  <a:srgbClr val="062F5A"/>
                </a:solidFill>
                <a:latin typeface="Century Gothic" panose="020B0502020202020204" pitchFamily="34" charset="0"/>
              </a:rPr>
              <a:t>а также документов подтверждающих </a:t>
            </a:r>
            <a:r>
              <a:rPr lang="ru-RU" sz="900">
                <a:solidFill>
                  <a:srgbClr val="062F5A"/>
                </a:solidFill>
                <a:latin typeface="Century Gothic" panose="020B0502020202020204" pitchFamily="34" charset="0"/>
              </a:rPr>
              <a:t>поставки продукции, </a:t>
            </a:r>
            <a:r>
              <a:rPr lang="ru-RU" sz="900" dirty="0">
                <a:solidFill>
                  <a:srgbClr val="062F5A"/>
                </a:solidFill>
                <a:latin typeface="Century Gothic" panose="020B0502020202020204" pitchFamily="34" charset="0"/>
              </a:rPr>
              <a:t>включающей данные ОИС, или лицензионный договор не позднее 31 января года, следующего за отчетным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259634" y="6070440"/>
            <a:ext cx="97970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B1020D"/>
                </a:solidFill>
                <a:latin typeface="Century Gothic" panose="020B0502020202020204" pitchFamily="34" charset="0"/>
              </a:rPr>
              <a:t>Сумма экспортных поставок продукции для достижения результатов предоставления субсидии может быть достигнута реализацией продукции, включающей в себя как минимум один </a:t>
            </a:r>
            <a:r>
              <a:rPr lang="ru-RU" sz="1400" dirty="0" err="1">
                <a:solidFill>
                  <a:srgbClr val="B1020D"/>
                </a:solidFill>
                <a:latin typeface="Century Gothic" panose="020B0502020202020204" pitchFamily="34" charset="0"/>
              </a:rPr>
              <a:t>ОИС</a:t>
            </a:r>
            <a:r>
              <a:rPr lang="ru-RU" sz="1400" dirty="0">
                <a:solidFill>
                  <a:srgbClr val="B1020D"/>
                </a:solidFill>
                <a:latin typeface="Century Gothic" panose="020B0502020202020204" pitchFamily="34" charset="0"/>
              </a:rPr>
              <a:t>, регистрация которого компенсирована за счет средств субсидии</a:t>
            </a:r>
          </a:p>
        </p:txBody>
      </p:sp>
    </p:spTree>
    <p:extLst>
      <p:ext uri="{BB962C8B-B14F-4D97-AF65-F5344CB8AC3E}">
        <p14:creationId xmlns:p14="http://schemas.microsoft.com/office/powerpoint/2010/main" val="4024762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3000"/>
                    </a14:imgEffect>
                    <a14:imgEffect>
                      <a14:saturation sat="158000"/>
                    </a14:imgEffect>
                    <a14:imgEffect>
                      <a14:brightnessContrast bright="2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857250"/>
          </a:xfrm>
          <a:prstGeom prst="rect">
            <a:avLst/>
          </a:prstGeom>
          <a:noFill/>
          <a:ln>
            <a:noFill/>
          </a:ln>
          <a:effectLst>
            <a:innerShdw blurRad="1219200">
              <a:prstClr val="black">
                <a:alpha val="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0"/>
            <a:ext cx="10275888" cy="138113"/>
          </a:xfrm>
          <a:prstGeom prst="rect">
            <a:avLst/>
          </a:prstGeom>
          <a:noFill/>
          <a:ln>
            <a:noFill/>
          </a:ln>
          <a:effectLst>
            <a:innerShdw blurRad="139700" dist="50800" dir="546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33086" y="626417"/>
            <a:ext cx="7525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062F5A"/>
                </a:solidFill>
                <a:latin typeface="Century Gothic" panose="020B0502020202020204" pitchFamily="34" charset="0"/>
              </a:rPr>
              <a:t>КОНТАКТНАЯ ИНФОРМАЦИЯ</a:t>
            </a:r>
            <a:endParaRPr lang="ru-RU" sz="2400" i="1" dirty="0">
              <a:solidFill>
                <a:srgbClr val="062F5A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78850" y="2586318"/>
            <a:ext cx="69848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62F5A"/>
                </a:solidFill>
                <a:latin typeface="Century Gothic" panose="020B0502020202020204" pitchFamily="34" charset="0"/>
              </a:rPr>
              <a:t>Максим Манахов</a:t>
            </a:r>
          </a:p>
          <a:p>
            <a:r>
              <a:rPr lang="ru-RU" sz="2000" dirty="0">
                <a:solidFill>
                  <a:srgbClr val="062F5A"/>
                </a:solidFill>
                <a:latin typeface="Century Gothic" panose="020B0502020202020204" pitchFamily="34" charset="0"/>
              </a:rPr>
              <a:t>Аналитик по администрированию субсидий</a:t>
            </a:r>
          </a:p>
          <a:p>
            <a:r>
              <a:rPr lang="ru-RU" sz="2000" dirty="0">
                <a:solidFill>
                  <a:srgbClr val="062F5A"/>
                </a:solidFill>
                <a:latin typeface="Century Gothic" panose="020B0502020202020204" pitchFamily="34" charset="0"/>
              </a:rPr>
              <a:t>Группа компаний Российского экспортного центра</a:t>
            </a:r>
          </a:p>
          <a:p>
            <a:r>
              <a:rPr lang="ru-RU" sz="2000" dirty="0">
                <a:solidFill>
                  <a:srgbClr val="062F5A"/>
                </a:solidFill>
                <a:latin typeface="Century Gothic" panose="020B0502020202020204" pitchFamily="34" charset="0"/>
              </a:rPr>
              <a:t>Телефон: +7 (495) 937-47-47 (доб.6219)</a:t>
            </a:r>
          </a:p>
          <a:p>
            <a:r>
              <a:rPr lang="ru-RU" sz="2000" dirty="0">
                <a:solidFill>
                  <a:srgbClr val="062F5A"/>
                </a:solidFill>
                <a:latin typeface="Century Gothic" panose="020B0502020202020204" pitchFamily="34" charset="0"/>
              </a:rPr>
              <a:t>Электронная почта: </a:t>
            </a:r>
            <a:r>
              <a:rPr lang="en" sz="2000" dirty="0">
                <a:solidFill>
                  <a:srgbClr val="062F5A"/>
                </a:solidFill>
                <a:latin typeface="Century Gothic" panose="020B0502020202020204" pitchFamily="34" charset="0"/>
              </a:rPr>
              <a:t>manakhov@exportcenter.ru</a:t>
            </a:r>
          </a:p>
          <a:p>
            <a:r>
              <a:rPr lang="en" sz="2000" dirty="0">
                <a:solidFill>
                  <a:srgbClr val="062F5A"/>
                </a:solidFill>
                <a:latin typeface="Century Gothic" panose="020B0502020202020204" pitchFamily="34" charset="0"/>
              </a:rPr>
              <a:t>www.exportcenter.ru</a:t>
            </a:r>
          </a:p>
          <a:p>
            <a:endParaRPr lang="ru-RU" sz="2000" dirty="0">
              <a:solidFill>
                <a:srgbClr val="062F5A"/>
              </a:solidFill>
              <a:latin typeface="Century Gothic" panose="020B0502020202020204" pitchFamily="34" charset="0"/>
            </a:endParaRPr>
          </a:p>
          <a:p>
            <a:r>
              <a:rPr lang="ru-RU" sz="2000" dirty="0">
                <a:solidFill>
                  <a:srgbClr val="062F5A"/>
                </a:solidFill>
                <a:latin typeface="Century Gothic" panose="020B0502020202020204" pitchFamily="34" charset="0"/>
              </a:rPr>
              <a:t> 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A8BDF328-67DA-954A-9851-720CDEE8ED13}"/>
              </a:ext>
            </a:extLst>
          </p:cNvPr>
          <p:cNvCxnSpPr/>
          <p:nvPr/>
        </p:nvCxnSpPr>
        <p:spPr>
          <a:xfrm>
            <a:off x="1306135" y="1945175"/>
            <a:ext cx="9579729" cy="0"/>
          </a:xfrm>
          <a:prstGeom prst="line">
            <a:avLst/>
          </a:prstGeom>
          <a:ln>
            <a:solidFill>
              <a:srgbClr val="B1020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81C0ADEA-2531-3D4F-9F01-FB7800024F1E}"/>
              </a:ext>
            </a:extLst>
          </p:cNvPr>
          <p:cNvCxnSpPr/>
          <p:nvPr/>
        </p:nvCxnSpPr>
        <p:spPr>
          <a:xfrm>
            <a:off x="1306135" y="5435348"/>
            <a:ext cx="9579729" cy="0"/>
          </a:xfrm>
          <a:prstGeom prst="line">
            <a:avLst/>
          </a:prstGeom>
          <a:ln>
            <a:solidFill>
              <a:srgbClr val="B1020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4361371-4F96-CA46-8ADD-12080C3C2B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8293" y="2895144"/>
            <a:ext cx="1392665" cy="139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9615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4960</TotalTime>
  <Words>1377</Words>
  <Application>Microsoft Office PowerPoint</Application>
  <PresentationFormat>Широкоэкранный</PresentationFormat>
  <Paragraphs>133</Paragraphs>
  <Slides>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Манахов Максим Ильич</cp:lastModifiedBy>
  <cp:revision>156</cp:revision>
  <dcterms:created xsi:type="dcterms:W3CDTF">2020-01-06T23:14:06Z</dcterms:created>
  <dcterms:modified xsi:type="dcterms:W3CDTF">2021-03-11T15:08:52Z</dcterms:modified>
</cp:coreProperties>
</file>