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454" r:id="rId4"/>
    <p:sldId id="463" r:id="rId5"/>
    <p:sldId id="464" r:id="rId6"/>
    <p:sldId id="465" r:id="rId7"/>
    <p:sldId id="466" r:id="rId8"/>
    <p:sldId id="452" r:id="rId9"/>
    <p:sldId id="467" r:id="rId10"/>
    <p:sldId id="473" r:id="rId11"/>
    <p:sldId id="474" r:id="rId12"/>
    <p:sldId id="468" r:id="rId13"/>
    <p:sldId id="469" r:id="rId14"/>
    <p:sldId id="471" r:id="rId15"/>
    <p:sldId id="472" r:id="rId16"/>
    <p:sldId id="470" r:id="rId17"/>
    <p:sldId id="475" r:id="rId18"/>
    <p:sldId id="2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D7E"/>
    <a:srgbClr val="5A7497"/>
    <a:srgbClr val="3C5B84"/>
    <a:srgbClr val="395A82"/>
    <a:srgbClr val="FECE02"/>
    <a:srgbClr val="DB5224"/>
    <a:srgbClr val="EF8855"/>
    <a:srgbClr val="829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456"/>
  </p:normalViewPr>
  <p:slideViewPr>
    <p:cSldViewPr snapToGrid="0">
      <p:cViewPr varScale="1">
        <p:scale>
          <a:sx n="99" d="100"/>
          <a:sy n="99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E61C9-65C9-4418-8109-687CBC58262F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BE117-16DC-4E5F-9778-11F8568F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166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280DB-5560-4D45-8D33-1B58A173046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74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280DB-5560-4D45-8D33-1B58A173046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78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280DB-5560-4D45-8D33-1B58A173046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47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280DB-5560-4D45-8D33-1B58A173046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110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280DB-5560-4D45-8D33-1B58A173046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63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280DB-5560-4D45-8D33-1B58A173046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97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280DB-5560-4D45-8D33-1B58A173046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288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280DB-5560-4D45-8D33-1B58A173046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21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280DB-5560-4D45-8D33-1B58A173046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897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280DB-5560-4D45-8D33-1B58A173046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997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280DB-5560-4D45-8D33-1B58A173046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309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280DB-5560-4D45-8D33-1B58A173046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12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280DB-5560-4D45-8D33-1B58A173046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35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280DB-5560-4D45-8D33-1B58A173046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062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280DB-5560-4D45-8D33-1B58A173046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35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280DB-5560-4D45-8D33-1B58A173046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30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3D534-9A9C-4325-94ED-58CEA2634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3D56B5-3DC0-4759-9132-E0C6EC601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96AC05-4A5F-44FF-AB4D-0AF74252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62AF-4186-4710-A21F-FB9386EA4AE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F7D4B4-C097-4BF7-B658-BFE920495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7CE085-3A93-4CE2-BFA4-8D36E0AF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B7CD-D6C8-495A-B07F-D34FD0F57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8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3CE92-B3F2-4108-A4BB-5F283275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AFEAE8-9E34-4360-865D-16EB44CDD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CABDE9-845D-4BDF-B82C-97B23AC13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62AF-4186-4710-A21F-FB9386EA4AE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255D56-C9CB-4E5D-81B2-D61DCFEA7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D7AB43-2485-4C83-B684-DBCBDE1DD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B7CD-D6C8-495A-B07F-D34FD0F57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B5A671-1DB0-4D4A-A898-5141E8707B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C89516-3CE5-4082-BDCE-BB63D4149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D11F00-0073-4872-AD15-2411073F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62AF-4186-4710-A21F-FB9386EA4AE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CA486-DCEF-445D-988B-0FC7524D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953E5E-4218-47E6-B363-6DF34B3E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B7CD-D6C8-495A-B07F-D34FD0F57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857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99E71-A744-4B54-97ED-CE2E3D550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942" y="1533600"/>
            <a:ext cx="11579258" cy="573846"/>
          </a:xfrm>
        </p:spPr>
        <p:txBody>
          <a:bodyPr anchor="b">
            <a:normAutofit/>
          </a:bodyPr>
          <a:lstStyle>
            <a:lvl1pPr algn="l">
              <a:defRPr sz="3600" cap="all" baseline="0">
                <a:solidFill>
                  <a:srgbClr val="00893E"/>
                </a:solidFill>
                <a:latin typeface="Montserrat SemiBold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5E0E383-B17B-43DC-9635-EF97CD683A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2328421"/>
            <a:ext cx="11579225" cy="41113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 baseline="0">
                <a:latin typeface="Montserrat SemiBold" panose="00000700000000000000"/>
              </a:defRPr>
            </a:lvl3pPr>
            <a:lvl4pPr marL="1371600" indent="0">
              <a:buNone/>
              <a:defRPr baseline="0">
                <a:latin typeface="Montserrat SemiBold" panose="00000700000000000000"/>
              </a:defRPr>
            </a:lvl4pPr>
            <a:lvl5pPr marL="1828800" indent="0">
              <a:buNone/>
              <a:defRPr baseline="0">
                <a:latin typeface="Montserrat SemiBold" panose="00000700000000000000"/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080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99E71-A744-4B54-97ED-CE2E3D550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942" y="1533600"/>
            <a:ext cx="11579258" cy="573846"/>
          </a:xfrm>
        </p:spPr>
        <p:txBody>
          <a:bodyPr anchor="b"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  <a:latin typeface="Montserrat SemiBold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5E0E383-B17B-43DC-9635-EF97CD683A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2328421"/>
            <a:ext cx="11579225" cy="41113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 baseline="0">
                <a:latin typeface="Montserrat SemiBold" panose="00000700000000000000"/>
              </a:defRPr>
            </a:lvl3pPr>
            <a:lvl4pPr marL="1371600" indent="0">
              <a:buNone/>
              <a:defRPr baseline="0">
                <a:latin typeface="Montserrat SemiBold" panose="00000700000000000000"/>
              </a:defRPr>
            </a:lvl4pPr>
            <a:lvl5pPr marL="1828800" indent="0">
              <a:buNone/>
              <a:defRPr baseline="0">
                <a:latin typeface="Montserrat SemiBold" panose="00000700000000000000"/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24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89FD9-54C3-4604-927F-99318F5E6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F04568-826D-4093-B550-17F9B88BB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47BF31-F4B4-4A9A-927B-43C07591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62AF-4186-4710-A21F-FB9386EA4AE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1EBF99-0CF1-49CF-8165-166E1B5C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240DA5-1126-4B3D-8D20-6507325C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B7CD-D6C8-495A-B07F-D34FD0F57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0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D944F-D9A8-4BBF-8582-5CB7EC81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103951-CD91-44A7-8535-56E7FBFF5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BA7CFB-77DB-4F0E-A249-07E628BA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62AF-4186-4710-A21F-FB9386EA4AE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9D42AD-E0E8-4E53-B8AD-1732E2D9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7F11E9-BA9D-49DC-AEE4-A66541564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B7CD-D6C8-495A-B07F-D34FD0F57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6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7108A-B3FF-4992-A772-E448C629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94F4B6-17A0-4590-A814-6E0E44368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40BB43-0D3F-419C-9761-9425FD057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2D41B7-4032-4509-9786-1661793F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62AF-4186-4710-A21F-FB9386EA4AE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0B51A2-1FAF-4A9C-B62A-A5E31CCE2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C54F0D-3B3E-4C36-AF4D-564875AD6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B7CD-D6C8-495A-B07F-D34FD0F57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02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FF7EB-33C8-4000-B2AE-A499597C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6059D4-9824-485E-8F87-E5982234C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E62B0D-0690-49B7-978B-8C7A02B20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AB99CA-44D8-455B-BD2B-E9CAB11C6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5EBAF5-8623-49E3-B42A-2B8524472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469E5B-D71D-4AB5-91D5-A99E8B73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62AF-4186-4710-A21F-FB9386EA4AE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B4F039-A13E-47E4-AD1B-93C8A92A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F6D01F-CB0B-4AF2-A7BD-1001DC50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B7CD-D6C8-495A-B07F-D34FD0F57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39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18F7F-30DC-4370-A03E-EE5497754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ED3B92-C4F6-4193-A00A-AB132F33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62AF-4186-4710-A21F-FB9386EA4AE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C48B45-6245-409F-9A5E-C96AD67B7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F9D812-13FE-45EE-B3DF-8682A529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B7CD-D6C8-495A-B07F-D34FD0F57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7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23E896-0E27-4E5C-A61C-141739784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62AF-4186-4710-A21F-FB9386EA4AE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DC010A-31FF-4A1B-B228-46C6DD05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DA5CF1-FFC4-4FF9-A8E3-5AA12C7B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B7CD-D6C8-495A-B07F-D34FD0F57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64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D2CA6-2479-46E4-A99B-1C608B4B0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B45AAA-E210-4862-A094-A5E286CB0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1D69E4-7DC0-4FAB-9ECC-DDFAE4EE6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9F613F-6145-4B15-BAFF-5CDDB5D02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62AF-4186-4710-A21F-FB9386EA4AE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BE031B-8BC7-48D2-87E5-B92A2B5C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D54FAF-BF91-471B-AF22-CB25857B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B7CD-D6C8-495A-B07F-D34FD0F57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01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1E21F-735F-4334-88F6-C0A065F8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8BC63A-C731-423F-8E85-43D59B28A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35704E-FA42-4A9F-9C8E-D3DF053BC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7F6820-66A4-409E-9EBF-B1ADFC8C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62AF-4186-4710-A21F-FB9386EA4AE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126F1C-3C0F-4DE6-9A98-9F9D540F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CE11BF-11B7-486B-895B-23CC1CB4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B7CD-D6C8-495A-B07F-D34FD0F57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9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3B98F-166D-4829-B58F-5444140E9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31A32E-A49E-416A-9A75-D0F3D3CA3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7866D2-BAD4-48D6-86D7-744FC20E2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D62AF-4186-4710-A21F-FB9386EA4AEE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6D8DA8-34DA-467F-B907-045FC30D4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677F05-86E3-468C-AAD2-30E99406D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4B7CD-D6C8-495A-B07F-D34FD0F57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2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67DE4531-DC80-460F-82EF-D2C4E4F77AC2}"/>
              </a:ext>
            </a:extLst>
          </p:cNvPr>
          <p:cNvSpPr txBox="1">
            <a:spLocks/>
          </p:cNvSpPr>
          <p:nvPr/>
        </p:nvSpPr>
        <p:spPr>
          <a:xfrm>
            <a:off x="7504838" y="348826"/>
            <a:ext cx="3010809" cy="532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rgbClr val="00893E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r>
              <a:rPr lang="en-US" sz="2000" b="1" cap="none" dirty="0" err="1">
                <a:solidFill>
                  <a:srgbClr val="395A82"/>
                </a:solidFill>
                <a:latin typeface="Montserrat" pitchFamily="2" charset="-52"/>
                <a:ea typeface="Jost" pitchFamily="2" charset="-52"/>
              </a:rPr>
              <a:t>www.specodezhda-perm.ru</a:t>
            </a:r>
            <a:endParaRPr lang="ru-RU" sz="2000" cap="none" dirty="0">
              <a:solidFill>
                <a:srgbClr val="395A82"/>
              </a:solidFill>
              <a:latin typeface="Montserrat" pitchFamily="2" charset="-52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7E1C6B6F-089F-40FE-AC2C-29A6D7DF7E51}"/>
              </a:ext>
            </a:extLst>
          </p:cNvPr>
          <p:cNvSpPr txBox="1">
            <a:spLocks/>
          </p:cNvSpPr>
          <p:nvPr/>
        </p:nvSpPr>
        <p:spPr>
          <a:xfrm>
            <a:off x="335559" y="1938169"/>
            <a:ext cx="11520881" cy="255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b="1" dirty="0">
                <a:latin typeface="Montserrat" pitchFamily="2" charset="-52"/>
                <a:ea typeface="Jost" pitchFamily="2" charset="-52"/>
              </a:rPr>
              <a:t>ТАРИФ «Лайт»</a:t>
            </a:r>
            <a:br>
              <a:rPr lang="ru-RU" sz="2000" b="1" dirty="0">
                <a:latin typeface="Montserrat" pitchFamily="2" charset="-52"/>
                <a:ea typeface="Jost" pitchFamily="2" charset="-52"/>
              </a:rPr>
            </a:br>
            <a:r>
              <a:rPr lang="ru-RU" sz="2000" b="1" dirty="0">
                <a:latin typeface="Montserrat" pitchFamily="2" charset="-52"/>
                <a:ea typeface="Jost" pitchFamily="2" charset="-52"/>
              </a:rPr>
              <a:t> </a:t>
            </a:r>
            <a:br>
              <a:rPr lang="ru-RU" b="1" dirty="0">
                <a:latin typeface="Montserrat" pitchFamily="2" charset="-52"/>
                <a:ea typeface="Jost" pitchFamily="2" charset="-52"/>
              </a:rPr>
            </a:br>
            <a:r>
              <a:rPr lang="ru-RU" b="1" dirty="0">
                <a:solidFill>
                  <a:schemeClr val="accent2"/>
                </a:solidFill>
                <a:latin typeface="Montserrat" pitchFamily="2" charset="-52"/>
              </a:rPr>
              <a:t>БЕСПЛАТНАЯ</a:t>
            </a:r>
            <a:r>
              <a:rPr lang="ru-RU" b="1" dirty="0">
                <a:latin typeface="Montserrat" pitchFamily="2" charset="-52"/>
                <a:ea typeface="Jost" pitchFamily="2" charset="-52"/>
              </a:rPr>
              <a:t> </a:t>
            </a:r>
            <a:r>
              <a:rPr lang="ru-RU" b="1" dirty="0">
                <a:solidFill>
                  <a:schemeClr val="accent2"/>
                </a:solidFill>
                <a:latin typeface="Montserrat" pitchFamily="2" charset="-52"/>
                <a:ea typeface="Jost" pitchFamily="2" charset="-52"/>
              </a:rPr>
              <a:t>подписка НА </a:t>
            </a:r>
            <a:r>
              <a:rPr lang="ru-RU" b="1" dirty="0">
                <a:solidFill>
                  <a:schemeClr val="accent2"/>
                </a:solidFill>
                <a:latin typeface="Montserrat" pitchFamily="2" charset="-52"/>
              </a:rPr>
              <a:t>14 МЕСЯЦЕВ</a:t>
            </a:r>
            <a:br>
              <a:rPr lang="ru-RU" b="1" dirty="0">
                <a:solidFill>
                  <a:schemeClr val="accent2"/>
                </a:solidFill>
                <a:latin typeface="Montserrat" pitchFamily="2" charset="-52"/>
              </a:rPr>
            </a:br>
            <a:r>
              <a:rPr lang="ru-RU" sz="2400" b="1" dirty="0">
                <a:solidFill>
                  <a:schemeClr val="accent2"/>
                </a:solidFill>
                <a:latin typeface="Montserrat" pitchFamily="2" charset="-52"/>
              </a:rPr>
              <a:t> </a:t>
            </a:r>
            <a:br>
              <a:rPr lang="ru-RU" b="1" dirty="0">
                <a:solidFill>
                  <a:schemeClr val="accent2"/>
                </a:solidFill>
                <a:latin typeface="Montserrat" pitchFamily="2" charset="-52"/>
              </a:rPr>
            </a:br>
            <a:r>
              <a:rPr lang="ru-RU" sz="2800" b="1" dirty="0">
                <a:solidFill>
                  <a:schemeClr val="accent2"/>
                </a:solidFill>
                <a:latin typeface="Montserrat" pitchFamily="2" charset="-52"/>
              </a:rPr>
              <a:t>эксклюзивно для членов </a:t>
            </a:r>
            <a:br>
              <a:rPr lang="ru-RU" sz="2800" b="1" dirty="0">
                <a:solidFill>
                  <a:schemeClr val="accent2"/>
                </a:solidFill>
                <a:latin typeface="Montserrat" pitchFamily="2" charset="-52"/>
              </a:rPr>
            </a:br>
            <a:r>
              <a:rPr lang="ru-RU" sz="2800" b="1" dirty="0">
                <a:solidFill>
                  <a:schemeClr val="accent2"/>
                </a:solidFill>
                <a:latin typeface="Montserrat" pitchFamily="2" charset="-52"/>
              </a:rPr>
              <a:t>Торгово-промышленной палаты</a:t>
            </a:r>
            <a:endParaRPr lang="ru-RU" sz="28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F0BAB3D-9A87-46A3-A4C6-E14A5FE42818}"/>
              </a:ext>
            </a:extLst>
          </p:cNvPr>
          <p:cNvSpPr/>
          <p:nvPr/>
        </p:nvSpPr>
        <p:spPr>
          <a:xfrm>
            <a:off x="0" y="1773936"/>
            <a:ext cx="12192000" cy="5084064"/>
          </a:xfrm>
          <a:prstGeom prst="rect">
            <a:avLst/>
          </a:prstGeom>
          <a:solidFill>
            <a:srgbClr val="254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D15624C-2F06-424B-9287-DB82393DF8F0}"/>
              </a:ext>
            </a:extLst>
          </p:cNvPr>
          <p:cNvSpPr txBox="1">
            <a:spLocks/>
          </p:cNvSpPr>
          <p:nvPr/>
        </p:nvSpPr>
        <p:spPr>
          <a:xfrm>
            <a:off x="335559" y="1844937"/>
            <a:ext cx="11520881" cy="255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ru-RU" b="1" dirty="0">
              <a:latin typeface="Montserrat" pitchFamily="2" charset="-52"/>
              <a:ea typeface="Jost" pitchFamily="2" charset="-52"/>
            </a:endParaRPr>
          </a:p>
          <a:p>
            <a:pPr algn="ctr">
              <a:lnSpc>
                <a:spcPct val="100000"/>
              </a:lnSpc>
            </a:pPr>
            <a:r>
              <a:rPr lang="ru-RU" b="1" dirty="0">
                <a:latin typeface="Montserrat" pitchFamily="2" charset="-52"/>
                <a:ea typeface="Jost" pitchFamily="2" charset="-52"/>
              </a:rPr>
              <a:t>РАСЧЕТ НОРМ ВЫДАЧИ </a:t>
            </a:r>
            <a:r>
              <a:rPr lang="ru-RU" b="1" dirty="0" err="1">
                <a:latin typeface="Montserrat" pitchFamily="2" charset="-52"/>
                <a:ea typeface="Jost" pitchFamily="2" charset="-52"/>
              </a:rPr>
              <a:t>СИз</a:t>
            </a:r>
            <a:r>
              <a:rPr lang="ru-RU" b="1" dirty="0">
                <a:latin typeface="Montserrat" pitchFamily="2" charset="-52"/>
                <a:ea typeface="Jost" pitchFamily="2" charset="-52"/>
              </a:rPr>
              <a:t> И ДСИЗ ПО ЕТН </a:t>
            </a:r>
          </a:p>
          <a:p>
            <a:pPr algn="ctr">
              <a:lnSpc>
                <a:spcPct val="100000"/>
              </a:lnSpc>
            </a:pPr>
            <a:r>
              <a:rPr lang="ru-RU" b="1" dirty="0">
                <a:latin typeface="Montserrat" pitchFamily="2" charset="-52"/>
                <a:ea typeface="Jost" pitchFamily="2" charset="-52"/>
              </a:rPr>
              <a:t>С ИСПОЛЬЗОВАНИЕМ </a:t>
            </a:r>
            <a:r>
              <a:rPr lang="ru-RU" b="1" dirty="0" err="1">
                <a:latin typeface="Montserrat" pitchFamily="2" charset="-52"/>
                <a:ea typeface="Jost" pitchFamily="2" charset="-52"/>
              </a:rPr>
              <a:t>СЕРВИСа</a:t>
            </a:r>
            <a:r>
              <a:rPr lang="ru-RU" b="1" dirty="0">
                <a:latin typeface="Montserrat" pitchFamily="2" charset="-52"/>
                <a:ea typeface="Jost" pitchFamily="2" charset="-52"/>
              </a:rPr>
              <a:t> СУОТ24 </a:t>
            </a:r>
          </a:p>
          <a:p>
            <a:pPr algn="ctr">
              <a:lnSpc>
                <a:spcPct val="100000"/>
              </a:lnSpc>
            </a:pPr>
            <a:endParaRPr lang="ru-RU" sz="2800" dirty="0">
              <a:solidFill>
                <a:srgbClr val="FECE02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962D59D-9EE2-47F3-BD13-97C98612A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" y="0"/>
            <a:ext cx="2590138" cy="138106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69535C-2C3E-0ECD-DBB0-4BB223807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40" y="4372624"/>
            <a:ext cx="1290917" cy="183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89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7522D-8FC2-881B-E9D7-88549E2A9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C10F503-1226-33F5-DB03-8D43EA156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06" y="1027938"/>
            <a:ext cx="11930476" cy="53222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Отчеты по расчету норм и подбору СИЗ</a:t>
            </a:r>
            <a:endParaRPr lang="ru-RU" sz="2600" cap="none" dirty="0">
              <a:solidFill>
                <a:srgbClr val="EF8855"/>
              </a:solidFill>
              <a:latin typeface="Montserrat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72E56-866B-1DAC-D81E-1781095FF81B}"/>
              </a:ext>
            </a:extLst>
          </p:cNvPr>
          <p:cNvSpPr txBox="1"/>
          <p:nvPr/>
        </p:nvSpPr>
        <p:spPr>
          <a:xfrm>
            <a:off x="6322422" y="2004356"/>
            <a:ext cx="51728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46"/>
              </a:spcBef>
              <a:spcAft>
                <a:spcPts val="646"/>
              </a:spcAft>
            </a:pPr>
            <a:r>
              <a:rPr lang="ru-RU" sz="1600" dirty="0">
                <a:latin typeface="Montserrat" pitchFamily="2" charset="-52"/>
                <a:ea typeface="Jost" pitchFamily="2" charset="-52"/>
              </a:rPr>
              <a:t>Формируемые документы по </a:t>
            </a:r>
            <a:r>
              <a:rPr lang="ru-RU" sz="1600" b="1" u="sng" dirty="0">
                <a:latin typeface="Montserrat" pitchFamily="2" charset="-52"/>
                <a:ea typeface="Jost" pitchFamily="2" charset="-52"/>
              </a:rPr>
              <a:t>подбору</a:t>
            </a:r>
            <a:r>
              <a:rPr lang="ru-RU" sz="1600" dirty="0">
                <a:latin typeface="Montserrat" pitchFamily="2" charset="-52"/>
                <a:ea typeface="Jost" pitchFamily="2" charset="-52"/>
              </a:rPr>
              <a:t> норм выдачи СИЗ: 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28FFAB0-DF04-EF1F-2308-CE9D99E6594F}"/>
              </a:ext>
            </a:extLst>
          </p:cNvPr>
          <p:cNvCxnSpPr>
            <a:cxnSpLocks/>
          </p:cNvCxnSpPr>
          <p:nvPr/>
        </p:nvCxnSpPr>
        <p:spPr>
          <a:xfrm>
            <a:off x="435428" y="2698417"/>
            <a:ext cx="517289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7FF3E02-93B6-D071-B100-9DCA2F21E84C}"/>
              </a:ext>
            </a:extLst>
          </p:cNvPr>
          <p:cNvCxnSpPr>
            <a:cxnSpLocks/>
          </p:cNvCxnSpPr>
          <p:nvPr/>
        </p:nvCxnSpPr>
        <p:spPr>
          <a:xfrm>
            <a:off x="6409509" y="2698417"/>
            <a:ext cx="5319664" cy="0"/>
          </a:xfrm>
          <a:prstGeom prst="line">
            <a:avLst/>
          </a:prstGeom>
          <a:ln w="57150">
            <a:solidFill>
              <a:srgbClr val="FEC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FCB8A9A-1D52-1813-0045-E2D2FC7FDFC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4724495"/>
            <a:ext cx="1823173" cy="18231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FEFC85F-0D58-4938-8B2C-7B5BF7798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88" y="366866"/>
            <a:ext cx="1498366" cy="53951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5832A7A-62C7-4B54-AF56-046DBBF7EA1F}"/>
              </a:ext>
            </a:extLst>
          </p:cNvPr>
          <p:cNvSpPr/>
          <p:nvPr/>
        </p:nvSpPr>
        <p:spPr>
          <a:xfrm>
            <a:off x="4929051" y="113750"/>
            <a:ext cx="2394858" cy="957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477F11-A0C1-4BA0-8A73-2C9C8BEFFBEE}"/>
              </a:ext>
            </a:extLst>
          </p:cNvPr>
          <p:cNvSpPr/>
          <p:nvPr/>
        </p:nvSpPr>
        <p:spPr>
          <a:xfrm>
            <a:off x="293165" y="4802909"/>
            <a:ext cx="6594764" cy="2055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D670C8-9053-4F02-A440-6138C1E079D7}"/>
              </a:ext>
            </a:extLst>
          </p:cNvPr>
          <p:cNvSpPr txBox="1"/>
          <p:nvPr/>
        </p:nvSpPr>
        <p:spPr>
          <a:xfrm>
            <a:off x="632007" y="5258831"/>
            <a:ext cx="859408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</a:pPr>
            <a:r>
              <a:rPr lang="ru-RU" sz="1600" b="1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Расчет норм выдачи и подбора СИЗ выполняется на основании:</a:t>
            </a:r>
          </a:p>
          <a:p>
            <a:pPr marL="285750" indent="-285750" fontAlgn="base">
              <a:spcBef>
                <a:spcPts val="600"/>
              </a:spcBef>
              <a:buFontTx/>
              <a:buChar char="-"/>
            </a:pPr>
            <a:r>
              <a:rPr lang="ru-RU" sz="1600" b="1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Приказа Минтруда № </a:t>
            </a:r>
            <a:r>
              <a:rPr lang="ru-RU" sz="1600" b="1" dirty="0">
                <a:solidFill>
                  <a:srgbClr val="3C5B84"/>
                </a:solidFill>
                <a:latin typeface="Montserrat" pitchFamily="2" charset="-52"/>
              </a:rPr>
              <a:t>767н от 29.10.2021 г.</a:t>
            </a:r>
          </a:p>
          <a:p>
            <a:pPr marL="285750" indent="-285750" fontAlgn="base">
              <a:spcBef>
                <a:spcPts val="600"/>
              </a:spcBef>
              <a:buFontTx/>
              <a:buChar char="-"/>
            </a:pPr>
            <a:r>
              <a:rPr lang="ru-RU" sz="1600" b="1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Приказа Минтруда № 7</a:t>
            </a:r>
            <a:r>
              <a:rPr lang="ru-RU" sz="1600" b="1" dirty="0">
                <a:solidFill>
                  <a:srgbClr val="3C5B84"/>
                </a:solidFill>
                <a:latin typeface="Montserrat" pitchFamily="2" charset="-52"/>
              </a:rPr>
              <a:t>66н от 29.10.2021 г. 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28B695D-D636-4D40-AE9E-C83D3AE975DC}"/>
              </a:ext>
            </a:extLst>
          </p:cNvPr>
          <p:cNvCxnSpPr>
            <a:cxnSpLocks/>
          </p:cNvCxnSpPr>
          <p:nvPr/>
        </p:nvCxnSpPr>
        <p:spPr>
          <a:xfrm>
            <a:off x="261524" y="1503058"/>
            <a:ext cx="6931756" cy="0"/>
          </a:xfrm>
          <a:prstGeom prst="line">
            <a:avLst/>
          </a:prstGeom>
          <a:ln w="57150">
            <a:solidFill>
              <a:srgbClr val="FEC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1CC2B98-4224-40C1-AC79-CAE9CAFDDAC3}"/>
              </a:ext>
            </a:extLst>
          </p:cNvPr>
          <p:cNvSpPr txBox="1"/>
          <p:nvPr/>
        </p:nvSpPr>
        <p:spPr>
          <a:xfrm>
            <a:off x="435428" y="2949178"/>
            <a:ext cx="53196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6444" indent="-445910">
              <a:spcBef>
                <a:spcPts val="600"/>
              </a:spcBef>
              <a:spcAft>
                <a:spcPts val="600"/>
              </a:spcAft>
              <a:buClr>
                <a:srgbClr val="3C5B84"/>
              </a:buClr>
              <a:buSzPct val="130000"/>
              <a:buFont typeface="+mj-lt"/>
              <a:buAutoNum type="arabicPeriod"/>
            </a:pPr>
            <a:r>
              <a:rPr lang="ru-RU" sz="1500" dirty="0">
                <a:latin typeface="Montserrat" pitchFamily="2" charset="-52"/>
                <a:ea typeface="Jost" pitchFamily="2" charset="-52"/>
              </a:rPr>
              <a:t>Норма выдачи СИЗ</a:t>
            </a:r>
          </a:p>
          <a:p>
            <a:pPr marL="876444" indent="-445910">
              <a:spcBef>
                <a:spcPts val="600"/>
              </a:spcBef>
              <a:spcAft>
                <a:spcPts val="600"/>
              </a:spcAft>
              <a:buClr>
                <a:srgbClr val="3C5B84"/>
              </a:buClr>
              <a:buSzPct val="130000"/>
              <a:buFont typeface="+mj-lt"/>
              <a:buAutoNum type="arabicPeriod"/>
            </a:pPr>
            <a:r>
              <a:rPr lang="ru-RU" sz="1500" dirty="0">
                <a:latin typeface="Montserrat" pitchFamily="2" charset="-52"/>
                <a:ea typeface="Jost" pitchFamily="2" charset="-52"/>
              </a:rPr>
              <a:t>Личная карточка СИЗ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171338-91B8-41D1-BC63-25AB153CCD95}"/>
              </a:ext>
            </a:extLst>
          </p:cNvPr>
          <p:cNvSpPr txBox="1"/>
          <p:nvPr/>
        </p:nvSpPr>
        <p:spPr>
          <a:xfrm>
            <a:off x="6180448" y="2949178"/>
            <a:ext cx="56605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6444" indent="-445910">
              <a:spcBef>
                <a:spcPts val="600"/>
              </a:spcBef>
              <a:spcAft>
                <a:spcPts val="600"/>
              </a:spcAft>
              <a:buClr>
                <a:srgbClr val="3C5B84"/>
              </a:buClr>
              <a:buSzPct val="130000"/>
              <a:buFont typeface="+mj-lt"/>
              <a:buAutoNum type="arabicPeriod"/>
            </a:pPr>
            <a:r>
              <a:rPr lang="ru-RU" sz="1500" dirty="0">
                <a:latin typeface="Montserrat" pitchFamily="2" charset="-52"/>
                <a:ea typeface="Jost" pitchFamily="2" charset="-52"/>
              </a:rPr>
              <a:t>Норма выдачи СИЗ</a:t>
            </a:r>
          </a:p>
          <a:p>
            <a:pPr marL="876444" indent="-445910">
              <a:spcBef>
                <a:spcPts val="600"/>
              </a:spcBef>
              <a:spcAft>
                <a:spcPts val="600"/>
              </a:spcAft>
              <a:buClr>
                <a:srgbClr val="3C5B84"/>
              </a:buClr>
              <a:buSzPct val="130000"/>
              <a:buFont typeface="+mj-lt"/>
              <a:buAutoNum type="arabicPeriod"/>
            </a:pPr>
            <a:r>
              <a:rPr lang="ru-RU" sz="1500" dirty="0">
                <a:latin typeface="Montserrat" pitchFamily="2" charset="-52"/>
                <a:ea typeface="Jost" pitchFamily="2" charset="-52"/>
              </a:rPr>
              <a:t>Личная карточка СИЗ</a:t>
            </a:r>
          </a:p>
          <a:p>
            <a:pPr marL="876444" indent="-445910">
              <a:spcBef>
                <a:spcPts val="600"/>
              </a:spcBef>
              <a:spcAft>
                <a:spcPts val="600"/>
              </a:spcAft>
              <a:buClr>
                <a:srgbClr val="3C5B84"/>
              </a:buClr>
              <a:buSzPct val="130000"/>
              <a:buFont typeface="+mj-lt"/>
              <a:buAutoNum type="arabicPeriod"/>
            </a:pPr>
            <a:r>
              <a:rPr lang="ru-RU" sz="1500" dirty="0">
                <a:latin typeface="Montserrat" pitchFamily="2" charset="-52"/>
                <a:ea typeface="Jost" pitchFamily="2" charset="-52"/>
              </a:rPr>
              <a:t>Норма выдачи дежурных СИЗ</a:t>
            </a:r>
          </a:p>
          <a:p>
            <a:pPr marL="876444" indent="-445910">
              <a:spcBef>
                <a:spcPts val="600"/>
              </a:spcBef>
              <a:spcAft>
                <a:spcPts val="600"/>
              </a:spcAft>
              <a:buClr>
                <a:srgbClr val="3C5B84"/>
              </a:buClr>
              <a:buSzPct val="130000"/>
              <a:buFont typeface="+mj-lt"/>
              <a:buAutoNum type="arabicPeriod"/>
            </a:pPr>
            <a:r>
              <a:rPr lang="ru-RU" sz="1500" dirty="0">
                <a:latin typeface="Montserrat" pitchFamily="2" charset="-52"/>
                <a:ea typeface="Jost" pitchFamily="2" charset="-52"/>
              </a:rPr>
              <a:t>Сводный отчет по СИЗ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C3C66F-AD72-4B42-8675-2EA8D0940B27}"/>
              </a:ext>
            </a:extLst>
          </p:cNvPr>
          <p:cNvSpPr txBox="1"/>
          <p:nvPr/>
        </p:nvSpPr>
        <p:spPr>
          <a:xfrm>
            <a:off x="435428" y="1954897"/>
            <a:ext cx="5172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46"/>
              </a:spcBef>
              <a:spcAft>
                <a:spcPts val="646"/>
              </a:spcAft>
            </a:pPr>
            <a:r>
              <a:rPr lang="ru-RU" sz="1600" dirty="0">
                <a:latin typeface="Montserrat" pitchFamily="2" charset="-52"/>
                <a:ea typeface="Jost" pitchFamily="2" charset="-52"/>
              </a:rPr>
              <a:t>Формируемые документы по </a:t>
            </a:r>
            <a:r>
              <a:rPr lang="ru-RU" sz="1600" b="1" u="sng" dirty="0">
                <a:latin typeface="Montserrat" pitchFamily="2" charset="-52"/>
                <a:ea typeface="Jost" pitchFamily="2" charset="-52"/>
              </a:rPr>
              <a:t>расчету</a:t>
            </a:r>
            <a:r>
              <a:rPr lang="ru-RU" sz="1600" dirty="0">
                <a:latin typeface="Montserrat" pitchFamily="2" charset="-52"/>
                <a:ea typeface="Jost" pitchFamily="2" charset="-52"/>
              </a:rPr>
              <a:t> нормы выдачи СИЗ и ДСИЗ: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A19CBBE-8557-4212-AE3E-B3149B7C8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" y="0"/>
            <a:ext cx="2041498" cy="1088531"/>
          </a:xfrm>
          <a:prstGeom prst="rect">
            <a:avLst/>
          </a:prstGeom>
        </p:spPr>
      </p:pic>
      <p:sp>
        <p:nvSpPr>
          <p:cNvPr id="29" name="Заголовок 4">
            <a:extLst>
              <a:ext uri="{FF2B5EF4-FFF2-40B4-BE49-F238E27FC236}">
                <a16:creationId xmlns:a16="http://schemas.microsoft.com/office/drawing/2014/main" id="{5ED04993-8F6B-4572-AFED-5FB599674554}"/>
              </a:ext>
            </a:extLst>
          </p:cNvPr>
          <p:cNvSpPr txBox="1">
            <a:spLocks/>
          </p:cNvSpPr>
          <p:nvPr/>
        </p:nvSpPr>
        <p:spPr>
          <a:xfrm>
            <a:off x="7504838" y="348826"/>
            <a:ext cx="3010809" cy="532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rgbClr val="00893E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r>
              <a:rPr lang="en-US" sz="2000" b="1" cap="none" dirty="0">
                <a:solidFill>
                  <a:srgbClr val="395A82"/>
                </a:solidFill>
                <a:latin typeface="Montserrat" pitchFamily="2" charset="-52"/>
                <a:ea typeface="Jost" pitchFamily="2" charset="-52"/>
              </a:rPr>
              <a:t>www.specodezhda-prm.ru</a:t>
            </a:r>
            <a:endParaRPr lang="ru-RU" sz="2000" cap="none" dirty="0">
              <a:solidFill>
                <a:srgbClr val="395A82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35602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C903B9-B2CB-4D95-BB3E-8F1ECA7AB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88" y="366866"/>
            <a:ext cx="1498366" cy="539512"/>
          </a:xfrm>
          <a:prstGeom prst="rect">
            <a:avLst/>
          </a:prstGeom>
        </p:spPr>
      </p:pic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E531EFE6-F7E4-4B90-88AC-CB3A5C02D4A0}"/>
              </a:ext>
            </a:extLst>
          </p:cNvPr>
          <p:cNvSpPr txBox="1">
            <a:spLocks/>
          </p:cNvSpPr>
          <p:nvPr/>
        </p:nvSpPr>
        <p:spPr>
          <a:xfrm>
            <a:off x="313509" y="1112906"/>
            <a:ext cx="11878491" cy="4090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ru-RU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Отчеты норм выдачи СИЗ и ДСИЗ</a:t>
            </a:r>
            <a:endParaRPr lang="ru-RU" sz="2600" b="1" cap="none" dirty="0">
              <a:solidFill>
                <a:srgbClr val="DB5224"/>
              </a:solidFill>
              <a:latin typeface="Montserrat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923F24A-D2FF-49F8-BA1D-895CA81B85C1}"/>
              </a:ext>
            </a:extLst>
          </p:cNvPr>
          <p:cNvSpPr/>
          <p:nvPr/>
        </p:nvSpPr>
        <p:spPr>
          <a:xfrm>
            <a:off x="4990011" y="120668"/>
            <a:ext cx="2394858" cy="957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16C106-CB86-4341-869D-50207690666E}"/>
              </a:ext>
            </a:extLst>
          </p:cNvPr>
          <p:cNvSpPr/>
          <p:nvPr/>
        </p:nvSpPr>
        <p:spPr>
          <a:xfrm>
            <a:off x="9413966" y="409303"/>
            <a:ext cx="1541417" cy="5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F5592AB-56AC-47CB-9488-2B04B1343D4B}"/>
              </a:ext>
            </a:extLst>
          </p:cNvPr>
          <p:cNvSpPr/>
          <p:nvPr/>
        </p:nvSpPr>
        <p:spPr>
          <a:xfrm>
            <a:off x="391886" y="4602480"/>
            <a:ext cx="6104708" cy="2255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6F681A2-570A-466C-BAF0-9BDCA024021B}"/>
              </a:ext>
            </a:extLst>
          </p:cNvPr>
          <p:cNvCxnSpPr>
            <a:cxnSpLocks/>
          </p:cNvCxnSpPr>
          <p:nvPr/>
        </p:nvCxnSpPr>
        <p:spPr>
          <a:xfrm>
            <a:off x="391886" y="1482520"/>
            <a:ext cx="6635931" cy="0"/>
          </a:xfrm>
          <a:prstGeom prst="line">
            <a:avLst/>
          </a:prstGeom>
          <a:ln w="57150">
            <a:solidFill>
              <a:srgbClr val="FEC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9276B5-0C6E-4DF8-A8CA-35B3E5782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" y="0"/>
            <a:ext cx="2041498" cy="1088531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C703B45-BFE4-4530-9BA2-C04B07196267}"/>
              </a:ext>
            </a:extLst>
          </p:cNvPr>
          <p:cNvGrpSpPr/>
          <p:nvPr/>
        </p:nvGrpSpPr>
        <p:grpSpPr>
          <a:xfrm>
            <a:off x="1538287" y="1891534"/>
            <a:ext cx="8553449" cy="4021477"/>
            <a:chOff x="2053065" y="2397209"/>
            <a:chExt cx="8668536" cy="4021477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5C340E3C-791F-4A88-AB09-1981AAD28E40}"/>
                </a:ext>
              </a:extLst>
            </p:cNvPr>
            <p:cNvGrpSpPr/>
            <p:nvPr/>
          </p:nvGrpSpPr>
          <p:grpSpPr>
            <a:xfrm>
              <a:off x="2064376" y="5338686"/>
              <a:ext cx="7495175" cy="1080000"/>
              <a:chOff x="1064251" y="5338686"/>
              <a:chExt cx="7495175" cy="108000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ADE087A-A6C9-41EC-8F2B-8697161BF077}"/>
                  </a:ext>
                </a:extLst>
              </p:cNvPr>
              <p:cNvSpPr txBox="1"/>
              <p:nvPr/>
            </p:nvSpPr>
            <p:spPr>
              <a:xfrm>
                <a:off x="2497675" y="5586299"/>
                <a:ext cx="606175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2400" dirty="0">
                    <a:latin typeface="Montserrat" pitchFamily="2" charset="-52"/>
                    <a:ea typeface="Jost" pitchFamily="2" charset="-52"/>
                  </a:rPr>
                  <a:t>Возможность выбора рабочих мест, по которым необходимо сформировать отчет</a:t>
                </a:r>
              </a:p>
            </p:txBody>
          </p: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5E2FF670-6498-4D58-8066-36B7DE38D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rgbClr val="5A749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4251" y="5338686"/>
                <a:ext cx="1080000" cy="1080000"/>
              </a:xfrm>
              <a:prstGeom prst="rect">
                <a:avLst/>
              </a:prstGeom>
            </p:spPr>
          </p:pic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EDDFEAA9-5FFF-496B-B597-C5D5274350EE}"/>
                </a:ext>
              </a:extLst>
            </p:cNvPr>
            <p:cNvGrpSpPr/>
            <p:nvPr/>
          </p:nvGrpSpPr>
          <p:grpSpPr>
            <a:xfrm>
              <a:off x="2064376" y="3704229"/>
              <a:ext cx="7141751" cy="1364048"/>
              <a:chOff x="1064251" y="3698093"/>
              <a:chExt cx="7141751" cy="136404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FD4555F-6C2A-48CA-9068-AFDF015846B2}"/>
                  </a:ext>
                </a:extLst>
              </p:cNvPr>
              <p:cNvSpPr txBox="1"/>
              <p:nvPr/>
            </p:nvSpPr>
            <p:spPr>
              <a:xfrm>
                <a:off x="2497675" y="3861812"/>
                <a:ext cx="570832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2400" dirty="0">
                    <a:latin typeface="Montserrat" pitchFamily="2" charset="-52"/>
                    <a:ea typeface="Jost" pitchFamily="2" charset="-52"/>
                  </a:rPr>
                  <a:t>В личных карточках можно увидеть наименование опасности и опасного события, которому соответствует СИЗ</a:t>
                </a:r>
              </a:p>
            </p:txBody>
          </p:sp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34020CDC-303B-4836-903E-29525F888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rgbClr val="5A749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4251" y="3698093"/>
                <a:ext cx="1080000" cy="1158435"/>
              </a:xfrm>
              <a:prstGeom prst="rect">
                <a:avLst/>
              </a:prstGeom>
            </p:spPr>
          </p:pic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5D02A04E-254D-48DE-98D0-47A33B16C31B}"/>
                </a:ext>
              </a:extLst>
            </p:cNvPr>
            <p:cNvGrpSpPr/>
            <p:nvPr/>
          </p:nvGrpSpPr>
          <p:grpSpPr>
            <a:xfrm>
              <a:off x="2053065" y="2397209"/>
              <a:ext cx="8668536" cy="830997"/>
              <a:chOff x="1052940" y="2459632"/>
              <a:chExt cx="8668536" cy="83099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86296DA-E9BD-48C6-9F6C-AF0BA140F1E8}"/>
                  </a:ext>
                </a:extLst>
              </p:cNvPr>
              <p:cNvSpPr txBox="1"/>
              <p:nvPr/>
            </p:nvSpPr>
            <p:spPr>
              <a:xfrm>
                <a:off x="2497675" y="2459632"/>
                <a:ext cx="722380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2400" dirty="0">
                    <a:latin typeface="Montserrat" pitchFamily="2" charset="-52"/>
                    <a:ea typeface="Jost" pitchFamily="2" charset="-52"/>
                  </a:rPr>
                  <a:t>Выгружаются личные карточки СИЗ сотрудников, где указаны их ФИО и данные о размерах СИЗ</a:t>
                </a:r>
              </a:p>
            </p:txBody>
          </p:sp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38E89C59-0F21-4A78-A666-1544A28FF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prstClr val="black"/>
                  <a:srgbClr val="5A749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940" y="2461130"/>
                <a:ext cx="1091311" cy="828000"/>
              </a:xfrm>
              <a:prstGeom prst="rect">
                <a:avLst/>
              </a:prstGeom>
              <a:ln>
                <a:solidFill>
                  <a:srgbClr val="3C5B84"/>
                </a:solidFill>
              </a:ln>
            </p:spPr>
          </p:pic>
        </p:grpSp>
      </p:grpSp>
      <p:sp>
        <p:nvSpPr>
          <p:cNvPr id="30" name="Заголовок 4">
            <a:extLst>
              <a:ext uri="{FF2B5EF4-FFF2-40B4-BE49-F238E27FC236}">
                <a16:creationId xmlns:a16="http://schemas.microsoft.com/office/drawing/2014/main" id="{F2EB341D-DDEB-46C0-92D9-AACEB9FB74E6}"/>
              </a:ext>
            </a:extLst>
          </p:cNvPr>
          <p:cNvSpPr txBox="1">
            <a:spLocks/>
          </p:cNvSpPr>
          <p:nvPr/>
        </p:nvSpPr>
        <p:spPr>
          <a:xfrm>
            <a:off x="7504838" y="348826"/>
            <a:ext cx="3010809" cy="532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rgbClr val="00893E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r>
              <a:rPr lang="en-US" sz="2000" b="1" cap="none" dirty="0">
                <a:solidFill>
                  <a:srgbClr val="395A82"/>
                </a:solidFill>
                <a:latin typeface="Montserrat" pitchFamily="2" charset="-52"/>
                <a:ea typeface="Jost" pitchFamily="2" charset="-52"/>
              </a:rPr>
              <a:t>www.specodezhda-prm.ru</a:t>
            </a:r>
            <a:endParaRPr lang="ru-RU" sz="2000" cap="none" dirty="0">
              <a:solidFill>
                <a:srgbClr val="395A82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7042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C903B9-B2CB-4D95-BB3E-8F1ECA7AB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88" y="366866"/>
            <a:ext cx="1498366" cy="539512"/>
          </a:xfrm>
          <a:prstGeom prst="rect">
            <a:avLst/>
          </a:prstGeom>
        </p:spPr>
      </p:pic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E531EFE6-F7E4-4B90-88AC-CB3A5C02D4A0}"/>
              </a:ext>
            </a:extLst>
          </p:cNvPr>
          <p:cNvSpPr txBox="1">
            <a:spLocks/>
          </p:cNvSpPr>
          <p:nvPr/>
        </p:nvSpPr>
        <p:spPr>
          <a:xfrm>
            <a:off x="313509" y="1112906"/>
            <a:ext cx="11878491" cy="4090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ru-RU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Отчеты норм выдачи в форматах </a:t>
            </a:r>
            <a:r>
              <a:rPr lang="en-US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Ex</a:t>
            </a:r>
            <a:r>
              <a:rPr lang="ru-RU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с</a:t>
            </a:r>
            <a:r>
              <a:rPr lang="en-US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el</a:t>
            </a:r>
            <a:r>
              <a:rPr lang="ru-RU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 и </a:t>
            </a:r>
            <a:r>
              <a:rPr lang="en-US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PDF</a:t>
            </a:r>
            <a:endParaRPr lang="ru-RU" sz="2600" b="1" cap="none" dirty="0">
              <a:solidFill>
                <a:srgbClr val="DB5224"/>
              </a:solidFill>
              <a:latin typeface="Montserrat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923F24A-D2FF-49F8-BA1D-895CA81B85C1}"/>
              </a:ext>
            </a:extLst>
          </p:cNvPr>
          <p:cNvSpPr/>
          <p:nvPr/>
        </p:nvSpPr>
        <p:spPr>
          <a:xfrm>
            <a:off x="4990011" y="120668"/>
            <a:ext cx="2394858" cy="957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16C106-CB86-4341-869D-50207690666E}"/>
              </a:ext>
            </a:extLst>
          </p:cNvPr>
          <p:cNvSpPr/>
          <p:nvPr/>
        </p:nvSpPr>
        <p:spPr>
          <a:xfrm>
            <a:off x="9413966" y="409303"/>
            <a:ext cx="1541417" cy="5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F5592AB-56AC-47CB-9488-2B04B1343D4B}"/>
              </a:ext>
            </a:extLst>
          </p:cNvPr>
          <p:cNvSpPr/>
          <p:nvPr/>
        </p:nvSpPr>
        <p:spPr>
          <a:xfrm>
            <a:off x="391886" y="4602480"/>
            <a:ext cx="6104708" cy="2255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6F681A2-570A-466C-BAF0-9BDCA024021B}"/>
              </a:ext>
            </a:extLst>
          </p:cNvPr>
          <p:cNvCxnSpPr>
            <a:cxnSpLocks/>
          </p:cNvCxnSpPr>
          <p:nvPr/>
        </p:nvCxnSpPr>
        <p:spPr>
          <a:xfrm>
            <a:off x="391886" y="1482520"/>
            <a:ext cx="6635931" cy="0"/>
          </a:xfrm>
          <a:prstGeom prst="line">
            <a:avLst/>
          </a:prstGeom>
          <a:ln w="57150">
            <a:solidFill>
              <a:srgbClr val="FEC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086CBC-C0A8-40BB-A3B1-D50999665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2234513"/>
            <a:ext cx="6791325" cy="3798672"/>
          </a:xfrm>
          <a:prstGeom prst="roundRect">
            <a:avLst>
              <a:gd name="adj" fmla="val 4606"/>
            </a:avLst>
          </a:prstGeom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9276B5-0C6E-4DF8-A8CA-35B3E5782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" y="0"/>
            <a:ext cx="2041498" cy="1088531"/>
          </a:xfrm>
          <a:prstGeom prst="rect">
            <a:avLst/>
          </a:prstGeom>
        </p:spPr>
      </p:pic>
      <p:sp>
        <p:nvSpPr>
          <p:cNvPr id="16" name="Заголовок 4">
            <a:extLst>
              <a:ext uri="{FF2B5EF4-FFF2-40B4-BE49-F238E27FC236}">
                <a16:creationId xmlns:a16="http://schemas.microsoft.com/office/drawing/2014/main" id="{14D1FAD8-D3FB-47F0-911E-76F8E63D6C38}"/>
              </a:ext>
            </a:extLst>
          </p:cNvPr>
          <p:cNvSpPr txBox="1">
            <a:spLocks/>
          </p:cNvSpPr>
          <p:nvPr/>
        </p:nvSpPr>
        <p:spPr>
          <a:xfrm>
            <a:off x="7504838" y="348826"/>
            <a:ext cx="3010809" cy="532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rgbClr val="00893E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r>
              <a:rPr lang="en-US" sz="2000" b="1" cap="none" dirty="0">
                <a:solidFill>
                  <a:srgbClr val="395A82"/>
                </a:solidFill>
                <a:latin typeface="Montserrat" pitchFamily="2" charset="-52"/>
                <a:ea typeface="Jost" pitchFamily="2" charset="-52"/>
              </a:rPr>
              <a:t>www.specodezhda-prm.ru</a:t>
            </a:r>
            <a:endParaRPr lang="ru-RU" sz="2000" cap="none" dirty="0">
              <a:solidFill>
                <a:srgbClr val="395A82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59490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C903B9-B2CB-4D95-BB3E-8F1ECA7AB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88" y="366866"/>
            <a:ext cx="1498366" cy="539512"/>
          </a:xfrm>
          <a:prstGeom prst="rect">
            <a:avLst/>
          </a:prstGeom>
        </p:spPr>
      </p:pic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E531EFE6-F7E4-4B90-88AC-CB3A5C02D4A0}"/>
              </a:ext>
            </a:extLst>
          </p:cNvPr>
          <p:cNvSpPr txBox="1">
            <a:spLocks/>
          </p:cNvSpPr>
          <p:nvPr/>
        </p:nvSpPr>
        <p:spPr>
          <a:xfrm>
            <a:off x="313509" y="1112906"/>
            <a:ext cx="11878491" cy="4090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ru-RU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Расчет норм СИЗ</a:t>
            </a:r>
            <a:endParaRPr lang="ru-RU" sz="2600" b="1" cap="none" dirty="0">
              <a:solidFill>
                <a:srgbClr val="00893E"/>
              </a:solidFill>
              <a:latin typeface="Montserrat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923F24A-D2FF-49F8-BA1D-895CA81B85C1}"/>
              </a:ext>
            </a:extLst>
          </p:cNvPr>
          <p:cNvSpPr/>
          <p:nvPr/>
        </p:nvSpPr>
        <p:spPr>
          <a:xfrm>
            <a:off x="4990011" y="120668"/>
            <a:ext cx="2394858" cy="957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16C106-CB86-4341-869D-50207690666E}"/>
              </a:ext>
            </a:extLst>
          </p:cNvPr>
          <p:cNvSpPr/>
          <p:nvPr/>
        </p:nvSpPr>
        <p:spPr>
          <a:xfrm>
            <a:off x="9413966" y="409303"/>
            <a:ext cx="1541417" cy="5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F5592AB-56AC-47CB-9488-2B04B1343D4B}"/>
              </a:ext>
            </a:extLst>
          </p:cNvPr>
          <p:cNvSpPr/>
          <p:nvPr/>
        </p:nvSpPr>
        <p:spPr>
          <a:xfrm>
            <a:off x="391886" y="4602480"/>
            <a:ext cx="6104708" cy="2255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6F681A2-570A-466C-BAF0-9BDCA024021B}"/>
              </a:ext>
            </a:extLst>
          </p:cNvPr>
          <p:cNvCxnSpPr>
            <a:cxnSpLocks/>
          </p:cNvCxnSpPr>
          <p:nvPr/>
        </p:nvCxnSpPr>
        <p:spPr>
          <a:xfrm>
            <a:off x="391886" y="1482520"/>
            <a:ext cx="6635931" cy="0"/>
          </a:xfrm>
          <a:prstGeom prst="line">
            <a:avLst/>
          </a:prstGeom>
          <a:ln w="57150">
            <a:solidFill>
              <a:srgbClr val="FEC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982C15-025B-48A7-86CE-3B98A1547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9" y="1703009"/>
            <a:ext cx="11182983" cy="49087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7000"/>
              </a:prstClr>
            </a:outerShdw>
          </a:effectLst>
        </p:spPr>
      </p:pic>
      <p:sp>
        <p:nvSpPr>
          <p:cNvPr id="16" name="Выноска: стрелка вниз 15">
            <a:extLst>
              <a:ext uri="{FF2B5EF4-FFF2-40B4-BE49-F238E27FC236}">
                <a16:creationId xmlns:a16="http://schemas.microsoft.com/office/drawing/2014/main" id="{F44483A8-88BA-4226-8225-AF45F322E624}"/>
              </a:ext>
            </a:extLst>
          </p:cNvPr>
          <p:cNvSpPr/>
          <p:nvPr/>
        </p:nvSpPr>
        <p:spPr>
          <a:xfrm>
            <a:off x="7254240" y="2040950"/>
            <a:ext cx="1741715" cy="855834"/>
          </a:xfrm>
          <a:prstGeom prst="downArrowCallout">
            <a:avLst>
              <a:gd name="adj1" fmla="val 10353"/>
              <a:gd name="adj2" fmla="val 25000"/>
              <a:gd name="adj3" fmla="val 19823"/>
              <a:gd name="adj4" fmla="val 74098"/>
            </a:avLst>
          </a:prstGeom>
          <a:solidFill>
            <a:srgbClr val="3C5B8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200" dirty="0">
                <a:latin typeface="Montserrat"/>
              </a:rPr>
              <a:t>Расчет норм выполнен с учетом классов защиты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F73F8A-4168-4368-8B5B-8FA6C0BAB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" y="0"/>
            <a:ext cx="2041498" cy="1088531"/>
          </a:xfrm>
          <a:prstGeom prst="rect">
            <a:avLst/>
          </a:prstGeom>
        </p:spPr>
      </p:pic>
      <p:sp>
        <p:nvSpPr>
          <p:cNvPr id="15" name="Заголовок 4">
            <a:extLst>
              <a:ext uri="{FF2B5EF4-FFF2-40B4-BE49-F238E27FC236}">
                <a16:creationId xmlns:a16="http://schemas.microsoft.com/office/drawing/2014/main" id="{7411C164-ADF4-4AD3-BE0D-378CE3F19891}"/>
              </a:ext>
            </a:extLst>
          </p:cNvPr>
          <p:cNvSpPr txBox="1">
            <a:spLocks/>
          </p:cNvSpPr>
          <p:nvPr/>
        </p:nvSpPr>
        <p:spPr>
          <a:xfrm>
            <a:off x="7504838" y="348826"/>
            <a:ext cx="3010809" cy="532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rgbClr val="00893E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r>
              <a:rPr lang="en-US" sz="2000" b="1" cap="none" dirty="0">
                <a:solidFill>
                  <a:srgbClr val="395A82"/>
                </a:solidFill>
                <a:latin typeface="Montserrat" pitchFamily="2" charset="-52"/>
                <a:ea typeface="Jost" pitchFamily="2" charset="-52"/>
              </a:rPr>
              <a:t>www.specodezhda-prm.ru</a:t>
            </a:r>
            <a:endParaRPr lang="ru-RU" sz="2000" cap="none" dirty="0">
              <a:solidFill>
                <a:srgbClr val="395A82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8185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C903B9-B2CB-4D95-BB3E-8F1ECA7AB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88" y="366866"/>
            <a:ext cx="1498366" cy="539512"/>
          </a:xfrm>
          <a:prstGeom prst="rect">
            <a:avLst/>
          </a:prstGeom>
        </p:spPr>
      </p:pic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E531EFE6-F7E4-4B90-88AC-CB3A5C02D4A0}"/>
              </a:ext>
            </a:extLst>
          </p:cNvPr>
          <p:cNvSpPr txBox="1">
            <a:spLocks/>
          </p:cNvSpPr>
          <p:nvPr/>
        </p:nvSpPr>
        <p:spPr>
          <a:xfrm>
            <a:off x="313509" y="1112906"/>
            <a:ext cx="11878491" cy="4090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ru-RU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Возможность подбора СИЗ</a:t>
            </a:r>
            <a:endParaRPr lang="ru-RU" sz="2600" b="1" cap="none" dirty="0">
              <a:solidFill>
                <a:srgbClr val="00893E"/>
              </a:solidFill>
              <a:latin typeface="Montserrat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923F24A-D2FF-49F8-BA1D-895CA81B85C1}"/>
              </a:ext>
            </a:extLst>
          </p:cNvPr>
          <p:cNvSpPr/>
          <p:nvPr/>
        </p:nvSpPr>
        <p:spPr>
          <a:xfrm>
            <a:off x="4990011" y="120668"/>
            <a:ext cx="2394858" cy="957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16C106-CB86-4341-869D-50207690666E}"/>
              </a:ext>
            </a:extLst>
          </p:cNvPr>
          <p:cNvSpPr/>
          <p:nvPr/>
        </p:nvSpPr>
        <p:spPr>
          <a:xfrm>
            <a:off x="9413966" y="409303"/>
            <a:ext cx="1541417" cy="5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F5592AB-56AC-47CB-9488-2B04B1343D4B}"/>
              </a:ext>
            </a:extLst>
          </p:cNvPr>
          <p:cNvSpPr/>
          <p:nvPr/>
        </p:nvSpPr>
        <p:spPr>
          <a:xfrm>
            <a:off x="391886" y="4602480"/>
            <a:ext cx="6104708" cy="2255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6F681A2-570A-466C-BAF0-9BDCA024021B}"/>
              </a:ext>
            </a:extLst>
          </p:cNvPr>
          <p:cNvCxnSpPr>
            <a:cxnSpLocks/>
          </p:cNvCxnSpPr>
          <p:nvPr/>
        </p:nvCxnSpPr>
        <p:spPr>
          <a:xfrm>
            <a:off x="391886" y="1482520"/>
            <a:ext cx="6635931" cy="0"/>
          </a:xfrm>
          <a:prstGeom prst="line">
            <a:avLst/>
          </a:prstGeom>
          <a:ln w="57150">
            <a:solidFill>
              <a:srgbClr val="FEC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ECAF71-DD41-44D3-A3C7-6BAC6FF11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5" y="1786887"/>
            <a:ext cx="10898570" cy="49504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23605D4-5B08-40CF-A7F4-9C0DE535F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" y="0"/>
            <a:ext cx="2041498" cy="1088531"/>
          </a:xfrm>
          <a:prstGeom prst="rect">
            <a:avLst/>
          </a:prstGeom>
        </p:spPr>
      </p:pic>
      <p:sp>
        <p:nvSpPr>
          <p:cNvPr id="15" name="Заголовок 4">
            <a:extLst>
              <a:ext uri="{FF2B5EF4-FFF2-40B4-BE49-F238E27FC236}">
                <a16:creationId xmlns:a16="http://schemas.microsoft.com/office/drawing/2014/main" id="{3FAA6F4C-71DC-4653-9A59-B4E062B95517}"/>
              </a:ext>
            </a:extLst>
          </p:cNvPr>
          <p:cNvSpPr txBox="1">
            <a:spLocks/>
          </p:cNvSpPr>
          <p:nvPr/>
        </p:nvSpPr>
        <p:spPr>
          <a:xfrm>
            <a:off x="7504838" y="348826"/>
            <a:ext cx="3010809" cy="532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rgbClr val="00893E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r>
              <a:rPr lang="en-US" sz="2000" b="1" cap="none" dirty="0">
                <a:solidFill>
                  <a:srgbClr val="395A82"/>
                </a:solidFill>
                <a:latin typeface="Montserrat" pitchFamily="2" charset="-52"/>
                <a:ea typeface="Jost" pitchFamily="2" charset="-52"/>
              </a:rPr>
              <a:t>www.specodezhda-prm.ru</a:t>
            </a:r>
            <a:endParaRPr lang="ru-RU" sz="2000" cap="none" dirty="0">
              <a:solidFill>
                <a:srgbClr val="395A82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9316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C903B9-B2CB-4D95-BB3E-8F1ECA7AB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88" y="366866"/>
            <a:ext cx="1498366" cy="539512"/>
          </a:xfrm>
          <a:prstGeom prst="rect">
            <a:avLst/>
          </a:prstGeom>
        </p:spPr>
      </p:pic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E531EFE6-F7E4-4B90-88AC-CB3A5C02D4A0}"/>
              </a:ext>
            </a:extLst>
          </p:cNvPr>
          <p:cNvSpPr txBox="1">
            <a:spLocks/>
          </p:cNvSpPr>
          <p:nvPr/>
        </p:nvSpPr>
        <p:spPr>
          <a:xfrm>
            <a:off x="313509" y="1102859"/>
            <a:ext cx="11878491" cy="4090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ru-RU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Возможность подбора СИЗ</a:t>
            </a:r>
            <a:endParaRPr lang="ru-RU" sz="2600" b="1" cap="none" dirty="0">
              <a:solidFill>
                <a:srgbClr val="E8550D"/>
              </a:solidFill>
              <a:latin typeface="Montserrat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923F24A-D2FF-49F8-BA1D-895CA81B85C1}"/>
              </a:ext>
            </a:extLst>
          </p:cNvPr>
          <p:cNvSpPr/>
          <p:nvPr/>
        </p:nvSpPr>
        <p:spPr>
          <a:xfrm>
            <a:off x="4990011" y="120668"/>
            <a:ext cx="2394858" cy="957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16C106-CB86-4341-869D-50207690666E}"/>
              </a:ext>
            </a:extLst>
          </p:cNvPr>
          <p:cNvSpPr/>
          <p:nvPr/>
        </p:nvSpPr>
        <p:spPr>
          <a:xfrm>
            <a:off x="9413966" y="409303"/>
            <a:ext cx="1541417" cy="5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F5592AB-56AC-47CB-9488-2B04B1343D4B}"/>
              </a:ext>
            </a:extLst>
          </p:cNvPr>
          <p:cNvSpPr/>
          <p:nvPr/>
        </p:nvSpPr>
        <p:spPr>
          <a:xfrm>
            <a:off x="391886" y="4602480"/>
            <a:ext cx="6104708" cy="2255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6F681A2-570A-466C-BAF0-9BDCA024021B}"/>
              </a:ext>
            </a:extLst>
          </p:cNvPr>
          <p:cNvCxnSpPr>
            <a:cxnSpLocks/>
          </p:cNvCxnSpPr>
          <p:nvPr/>
        </p:nvCxnSpPr>
        <p:spPr>
          <a:xfrm>
            <a:off x="391886" y="1482520"/>
            <a:ext cx="6635931" cy="0"/>
          </a:xfrm>
          <a:prstGeom prst="line">
            <a:avLst/>
          </a:prstGeom>
          <a:ln w="57150">
            <a:solidFill>
              <a:srgbClr val="FEC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85D772-8F2A-4452-9D8B-CE4BB33E1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8" y="1682915"/>
            <a:ext cx="10725144" cy="48716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89F294D-8AA0-4CC5-B243-7000F9A3D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" y="0"/>
            <a:ext cx="2041498" cy="1088531"/>
          </a:xfrm>
          <a:prstGeom prst="rect">
            <a:avLst/>
          </a:prstGeom>
        </p:spPr>
      </p:pic>
      <p:sp>
        <p:nvSpPr>
          <p:cNvPr id="17" name="Заголовок 4">
            <a:extLst>
              <a:ext uri="{FF2B5EF4-FFF2-40B4-BE49-F238E27FC236}">
                <a16:creationId xmlns:a16="http://schemas.microsoft.com/office/drawing/2014/main" id="{9C356E8C-FA45-4DE1-86AF-75494B419B30}"/>
              </a:ext>
            </a:extLst>
          </p:cNvPr>
          <p:cNvSpPr txBox="1">
            <a:spLocks/>
          </p:cNvSpPr>
          <p:nvPr/>
        </p:nvSpPr>
        <p:spPr>
          <a:xfrm>
            <a:off x="7863379" y="444682"/>
            <a:ext cx="3010809" cy="532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rgbClr val="00893E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r>
              <a:rPr lang="en-US" sz="20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www.suot24.com/lite</a:t>
            </a:r>
            <a:endParaRPr lang="ru-RU" sz="2000" cap="none" dirty="0">
              <a:solidFill>
                <a:srgbClr val="3C5B84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838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C903B9-B2CB-4D95-BB3E-8F1ECA7AB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88" y="366866"/>
            <a:ext cx="1498366" cy="539512"/>
          </a:xfrm>
          <a:prstGeom prst="rect">
            <a:avLst/>
          </a:prstGeom>
        </p:spPr>
      </p:pic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E531EFE6-F7E4-4B90-88AC-CB3A5C02D4A0}"/>
              </a:ext>
            </a:extLst>
          </p:cNvPr>
          <p:cNvSpPr txBox="1">
            <a:spLocks/>
          </p:cNvSpPr>
          <p:nvPr/>
        </p:nvSpPr>
        <p:spPr>
          <a:xfrm>
            <a:off x="313509" y="1112906"/>
            <a:ext cx="11878491" cy="4090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ru-RU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Отчет подбора СИЗ</a:t>
            </a:r>
            <a:endParaRPr lang="ru-RU" sz="2600" b="1" cap="none" dirty="0">
              <a:solidFill>
                <a:srgbClr val="00893E"/>
              </a:solidFill>
              <a:latin typeface="Montserrat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923F24A-D2FF-49F8-BA1D-895CA81B85C1}"/>
              </a:ext>
            </a:extLst>
          </p:cNvPr>
          <p:cNvSpPr/>
          <p:nvPr/>
        </p:nvSpPr>
        <p:spPr>
          <a:xfrm>
            <a:off x="4990011" y="120668"/>
            <a:ext cx="2394858" cy="957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16C106-CB86-4341-869D-50207690666E}"/>
              </a:ext>
            </a:extLst>
          </p:cNvPr>
          <p:cNvSpPr/>
          <p:nvPr/>
        </p:nvSpPr>
        <p:spPr>
          <a:xfrm>
            <a:off x="9413966" y="409303"/>
            <a:ext cx="1541417" cy="5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F5592AB-56AC-47CB-9488-2B04B1343D4B}"/>
              </a:ext>
            </a:extLst>
          </p:cNvPr>
          <p:cNvSpPr/>
          <p:nvPr/>
        </p:nvSpPr>
        <p:spPr>
          <a:xfrm>
            <a:off x="391886" y="4602480"/>
            <a:ext cx="6104708" cy="2255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6F681A2-570A-466C-BAF0-9BDCA024021B}"/>
              </a:ext>
            </a:extLst>
          </p:cNvPr>
          <p:cNvCxnSpPr>
            <a:cxnSpLocks/>
          </p:cNvCxnSpPr>
          <p:nvPr/>
        </p:nvCxnSpPr>
        <p:spPr>
          <a:xfrm>
            <a:off x="391886" y="1482520"/>
            <a:ext cx="6635931" cy="0"/>
          </a:xfrm>
          <a:prstGeom prst="line">
            <a:avLst/>
          </a:prstGeom>
          <a:ln w="57150">
            <a:solidFill>
              <a:srgbClr val="FEC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DC9103-DC1F-4216-B0DE-C49DE0E02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1646600"/>
            <a:ext cx="11216641" cy="4942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7000"/>
              </a:prstClr>
            </a:outerShdw>
          </a:effectLst>
        </p:spPr>
      </p:pic>
      <p:sp>
        <p:nvSpPr>
          <p:cNvPr id="13" name="Выноска: стрелка вниз 12">
            <a:extLst>
              <a:ext uri="{FF2B5EF4-FFF2-40B4-BE49-F238E27FC236}">
                <a16:creationId xmlns:a16="http://schemas.microsoft.com/office/drawing/2014/main" id="{679F6D8B-DD76-4735-8429-517381718288}"/>
              </a:ext>
            </a:extLst>
          </p:cNvPr>
          <p:cNvSpPr/>
          <p:nvPr/>
        </p:nvSpPr>
        <p:spPr>
          <a:xfrm>
            <a:off x="687978" y="3614057"/>
            <a:ext cx="1741715" cy="1079422"/>
          </a:xfrm>
          <a:prstGeom prst="downArrowCallout">
            <a:avLst>
              <a:gd name="adj1" fmla="val 10353"/>
              <a:gd name="adj2" fmla="val 25000"/>
              <a:gd name="adj3" fmla="val 19823"/>
              <a:gd name="adj4" fmla="val 74098"/>
            </a:avLst>
          </a:prstGeom>
          <a:solidFill>
            <a:srgbClr val="395A8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200" dirty="0">
                <a:latin typeface="Montserrat"/>
              </a:rPr>
              <a:t>Подбор СИЗ выполнен с учетом конкретной модели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8327D1D-508C-4443-BE21-4291F3D9594E}"/>
              </a:ext>
            </a:extLst>
          </p:cNvPr>
          <p:cNvSpPr/>
          <p:nvPr/>
        </p:nvSpPr>
        <p:spPr>
          <a:xfrm>
            <a:off x="938472" y="5710260"/>
            <a:ext cx="1166949" cy="44735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носка: стрелка вниз 17">
            <a:extLst>
              <a:ext uri="{FF2B5EF4-FFF2-40B4-BE49-F238E27FC236}">
                <a16:creationId xmlns:a16="http://schemas.microsoft.com/office/drawing/2014/main" id="{04619659-26C1-48B2-B0A0-911F86E59364}"/>
              </a:ext>
            </a:extLst>
          </p:cNvPr>
          <p:cNvSpPr/>
          <p:nvPr/>
        </p:nvSpPr>
        <p:spPr>
          <a:xfrm>
            <a:off x="9213668" y="3614057"/>
            <a:ext cx="1741715" cy="1079422"/>
          </a:xfrm>
          <a:prstGeom prst="downArrowCallout">
            <a:avLst>
              <a:gd name="adj1" fmla="val 10353"/>
              <a:gd name="adj2" fmla="val 25000"/>
              <a:gd name="adj3" fmla="val 19823"/>
              <a:gd name="adj4" fmla="val 74098"/>
            </a:avLst>
          </a:prstGeom>
          <a:solidFill>
            <a:srgbClr val="395A8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200" dirty="0">
                <a:latin typeface="Montserrat"/>
              </a:rPr>
              <a:t>Подбор модели выполнен с учетом классов защиты СИЗ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BFDC8EB-1D1B-4DF5-B765-3D59248FF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" y="0"/>
            <a:ext cx="2041498" cy="1088531"/>
          </a:xfrm>
          <a:prstGeom prst="rect">
            <a:avLst/>
          </a:prstGeom>
        </p:spPr>
      </p:pic>
      <p:sp>
        <p:nvSpPr>
          <p:cNvPr id="22" name="Заголовок 4">
            <a:extLst>
              <a:ext uri="{FF2B5EF4-FFF2-40B4-BE49-F238E27FC236}">
                <a16:creationId xmlns:a16="http://schemas.microsoft.com/office/drawing/2014/main" id="{D709447E-FAC7-41D5-A9BC-AACE6975685D}"/>
              </a:ext>
            </a:extLst>
          </p:cNvPr>
          <p:cNvSpPr txBox="1">
            <a:spLocks/>
          </p:cNvSpPr>
          <p:nvPr/>
        </p:nvSpPr>
        <p:spPr>
          <a:xfrm>
            <a:off x="7863379" y="444682"/>
            <a:ext cx="3010809" cy="532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rgbClr val="00893E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r>
              <a:rPr lang="en-US" sz="2000" b="1" cap="none" dirty="0" err="1">
                <a:solidFill>
                  <a:srgbClr val="395A82"/>
                </a:solidFill>
                <a:latin typeface="Montserrat" pitchFamily="2" charset="-52"/>
                <a:ea typeface="Jost" pitchFamily="2" charset="-52"/>
              </a:rPr>
              <a:t>www.specodezhda-perm.ru</a:t>
            </a:r>
            <a:endParaRPr lang="ru-RU" sz="2000" cap="none" dirty="0">
              <a:solidFill>
                <a:srgbClr val="395A82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82939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67DE4531-DC80-460F-82EF-D2C4E4F77AC2}"/>
              </a:ext>
            </a:extLst>
          </p:cNvPr>
          <p:cNvSpPr txBox="1">
            <a:spLocks/>
          </p:cNvSpPr>
          <p:nvPr/>
        </p:nvSpPr>
        <p:spPr>
          <a:xfrm>
            <a:off x="7631838" y="424419"/>
            <a:ext cx="3582262" cy="532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rgbClr val="00893E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r>
              <a:rPr lang="en-US" sz="2000" b="1" cap="none" dirty="0">
                <a:solidFill>
                  <a:srgbClr val="395A82"/>
                </a:solidFill>
                <a:latin typeface="Montserrat" pitchFamily="2" charset="-52"/>
                <a:ea typeface="Jost" pitchFamily="2" charset="-52"/>
              </a:rPr>
              <a:t>www.specodezhda-prm.ru</a:t>
            </a:r>
            <a:endParaRPr lang="ru-RU" sz="2000" cap="none" dirty="0">
              <a:solidFill>
                <a:srgbClr val="395A82"/>
              </a:solidFill>
              <a:latin typeface="Montserrat" pitchFamily="2" charset="-52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7E1C6B6F-089F-40FE-AC2C-29A6D7DF7E51}"/>
              </a:ext>
            </a:extLst>
          </p:cNvPr>
          <p:cNvSpPr txBox="1">
            <a:spLocks/>
          </p:cNvSpPr>
          <p:nvPr/>
        </p:nvSpPr>
        <p:spPr>
          <a:xfrm>
            <a:off x="335559" y="1938169"/>
            <a:ext cx="11520881" cy="255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b="1" dirty="0">
                <a:latin typeface="Montserrat" pitchFamily="2" charset="-52"/>
                <a:ea typeface="Jost" pitchFamily="2" charset="-52"/>
              </a:rPr>
              <a:t>ТАРИФ «ТПП»</a:t>
            </a:r>
            <a:br>
              <a:rPr lang="ru-RU" sz="2000" b="1" dirty="0">
                <a:latin typeface="Montserrat" pitchFamily="2" charset="-52"/>
                <a:ea typeface="Jost" pitchFamily="2" charset="-52"/>
              </a:rPr>
            </a:br>
            <a:r>
              <a:rPr lang="ru-RU" sz="2000" b="1" dirty="0">
                <a:latin typeface="Montserrat" pitchFamily="2" charset="-52"/>
                <a:ea typeface="Jost" pitchFamily="2" charset="-52"/>
              </a:rPr>
              <a:t> </a:t>
            </a:r>
            <a:br>
              <a:rPr lang="ru-RU" b="1" dirty="0">
                <a:latin typeface="Montserrat" pitchFamily="2" charset="-52"/>
                <a:ea typeface="Jost" pitchFamily="2" charset="-52"/>
              </a:rPr>
            </a:br>
            <a:r>
              <a:rPr lang="ru-RU" b="1" dirty="0">
                <a:solidFill>
                  <a:schemeClr val="accent2"/>
                </a:solidFill>
                <a:latin typeface="Montserrat" pitchFamily="2" charset="-52"/>
              </a:rPr>
              <a:t>БЕСПЛАТНАЯ</a:t>
            </a:r>
            <a:r>
              <a:rPr lang="ru-RU" b="1" dirty="0">
                <a:latin typeface="Montserrat" pitchFamily="2" charset="-52"/>
                <a:ea typeface="Jost" pitchFamily="2" charset="-52"/>
              </a:rPr>
              <a:t> </a:t>
            </a:r>
            <a:r>
              <a:rPr lang="ru-RU" b="1" dirty="0">
                <a:solidFill>
                  <a:schemeClr val="accent2"/>
                </a:solidFill>
                <a:latin typeface="Montserrat" pitchFamily="2" charset="-52"/>
                <a:ea typeface="Jost" pitchFamily="2" charset="-52"/>
              </a:rPr>
              <a:t>подписка НА </a:t>
            </a:r>
            <a:r>
              <a:rPr lang="ru-RU" b="1" dirty="0">
                <a:solidFill>
                  <a:schemeClr val="accent2"/>
                </a:solidFill>
                <a:latin typeface="Montserrat" pitchFamily="2" charset="-52"/>
              </a:rPr>
              <a:t>14 МЕСЯЦЕВ</a:t>
            </a:r>
            <a:br>
              <a:rPr lang="ru-RU" b="1" dirty="0">
                <a:solidFill>
                  <a:schemeClr val="accent2"/>
                </a:solidFill>
                <a:latin typeface="Montserrat" pitchFamily="2" charset="-52"/>
              </a:rPr>
            </a:br>
            <a:r>
              <a:rPr lang="ru-RU" sz="2400" b="1" dirty="0">
                <a:solidFill>
                  <a:schemeClr val="accent2"/>
                </a:solidFill>
                <a:latin typeface="Montserrat" pitchFamily="2" charset="-52"/>
              </a:rPr>
              <a:t> </a:t>
            </a:r>
            <a:br>
              <a:rPr lang="ru-RU" b="1" dirty="0">
                <a:solidFill>
                  <a:schemeClr val="accent2"/>
                </a:solidFill>
                <a:latin typeface="Montserrat" pitchFamily="2" charset="-52"/>
              </a:rPr>
            </a:br>
            <a:r>
              <a:rPr lang="ru-RU" sz="2800" b="1" dirty="0">
                <a:solidFill>
                  <a:schemeClr val="accent2"/>
                </a:solidFill>
                <a:latin typeface="Montserrat" pitchFamily="2" charset="-52"/>
              </a:rPr>
              <a:t>эксклюзивно для членов </a:t>
            </a:r>
            <a:br>
              <a:rPr lang="ru-RU" sz="2800" b="1" dirty="0">
                <a:solidFill>
                  <a:schemeClr val="accent2"/>
                </a:solidFill>
                <a:latin typeface="Montserrat" pitchFamily="2" charset="-52"/>
              </a:rPr>
            </a:br>
            <a:r>
              <a:rPr lang="ru-RU" sz="2800" b="1" dirty="0">
                <a:solidFill>
                  <a:schemeClr val="accent2"/>
                </a:solidFill>
                <a:latin typeface="Montserrat" pitchFamily="2" charset="-52"/>
              </a:rPr>
              <a:t>Торгово-промышленной палаты</a:t>
            </a:r>
            <a:endParaRPr lang="ru-RU" sz="28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F0BAB3D-9A87-46A3-A4C6-E14A5FE42818}"/>
              </a:ext>
            </a:extLst>
          </p:cNvPr>
          <p:cNvSpPr/>
          <p:nvPr/>
        </p:nvSpPr>
        <p:spPr>
          <a:xfrm>
            <a:off x="6758" y="1773936"/>
            <a:ext cx="12192000" cy="5084064"/>
          </a:xfrm>
          <a:prstGeom prst="rect">
            <a:avLst/>
          </a:prstGeom>
          <a:solidFill>
            <a:srgbClr val="3C5B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D15624C-2F06-424B-9287-DB82393DF8F0}"/>
              </a:ext>
            </a:extLst>
          </p:cNvPr>
          <p:cNvSpPr txBox="1">
            <a:spLocks/>
          </p:cNvSpPr>
          <p:nvPr/>
        </p:nvSpPr>
        <p:spPr>
          <a:xfrm>
            <a:off x="487959" y="2090569"/>
            <a:ext cx="11520881" cy="255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b="1" dirty="0">
                <a:latin typeface="Montserrat" pitchFamily="2" charset="-52"/>
                <a:ea typeface="Jost" pitchFamily="2" charset="-52"/>
              </a:rPr>
              <a:t>ТАРИФ «ТПП»</a:t>
            </a:r>
            <a:br>
              <a:rPr lang="ru-RU" sz="2000" b="1" dirty="0">
                <a:latin typeface="Montserrat" pitchFamily="2" charset="-52"/>
                <a:ea typeface="Jost" pitchFamily="2" charset="-52"/>
              </a:rPr>
            </a:br>
            <a:r>
              <a:rPr lang="ru-RU" sz="2000" b="1" dirty="0">
                <a:solidFill>
                  <a:srgbClr val="FECE02"/>
                </a:solidFill>
                <a:latin typeface="Montserrat" pitchFamily="2" charset="-52"/>
                <a:ea typeface="Jost" pitchFamily="2" charset="-52"/>
              </a:rPr>
              <a:t> </a:t>
            </a:r>
            <a:br>
              <a:rPr lang="ru-RU" b="1" dirty="0">
                <a:solidFill>
                  <a:srgbClr val="FECE02"/>
                </a:solidFill>
                <a:latin typeface="Montserrat" pitchFamily="2" charset="-52"/>
                <a:ea typeface="Jost" pitchFamily="2" charset="-52"/>
              </a:rPr>
            </a:br>
            <a:r>
              <a:rPr lang="ru-RU" b="1" dirty="0">
                <a:solidFill>
                  <a:srgbClr val="FECE02"/>
                </a:solidFill>
                <a:latin typeface="Montserrat" pitchFamily="2" charset="-52"/>
              </a:rPr>
              <a:t>БЕСПЛАТНАЯ</a:t>
            </a:r>
            <a:r>
              <a:rPr lang="ru-RU" b="1" dirty="0">
                <a:solidFill>
                  <a:srgbClr val="FECE02"/>
                </a:solidFill>
                <a:latin typeface="Montserrat" pitchFamily="2" charset="-52"/>
                <a:ea typeface="Jost" pitchFamily="2" charset="-52"/>
              </a:rPr>
              <a:t> подписка к модулю Оценки профессиональных рисков НА </a:t>
            </a:r>
            <a:r>
              <a:rPr lang="ru-RU" b="1" dirty="0">
                <a:solidFill>
                  <a:srgbClr val="FECE02"/>
                </a:solidFill>
                <a:latin typeface="Montserrat" pitchFamily="2" charset="-52"/>
              </a:rPr>
              <a:t>14 МЕСЯЦЕВ</a:t>
            </a:r>
            <a:br>
              <a:rPr lang="ru-RU" b="1" dirty="0">
                <a:solidFill>
                  <a:srgbClr val="FECE02"/>
                </a:solidFill>
                <a:latin typeface="Montserrat" pitchFamily="2" charset="-52"/>
              </a:rPr>
            </a:br>
            <a:r>
              <a:rPr lang="ru-RU" sz="2400" b="1" dirty="0">
                <a:solidFill>
                  <a:srgbClr val="FECE02"/>
                </a:solidFill>
                <a:latin typeface="Montserrat" pitchFamily="2" charset="-52"/>
              </a:rPr>
              <a:t> </a:t>
            </a:r>
            <a:br>
              <a:rPr lang="ru-RU" b="1" dirty="0">
                <a:solidFill>
                  <a:srgbClr val="FECE02"/>
                </a:solidFill>
                <a:latin typeface="Montserrat" pitchFamily="2" charset="-52"/>
              </a:rPr>
            </a:br>
            <a:r>
              <a:rPr lang="ru-RU" sz="2800" b="1" dirty="0">
                <a:solidFill>
                  <a:srgbClr val="FECE02"/>
                </a:solidFill>
                <a:latin typeface="Montserrat" pitchFamily="2" charset="-52"/>
              </a:rPr>
              <a:t>эксклюзивно для членов </a:t>
            </a:r>
            <a:br>
              <a:rPr lang="ru-RU" sz="2800" b="1" dirty="0">
                <a:solidFill>
                  <a:srgbClr val="FECE02"/>
                </a:solidFill>
                <a:latin typeface="Montserrat" pitchFamily="2" charset="-52"/>
              </a:rPr>
            </a:br>
            <a:r>
              <a:rPr lang="ru-RU" sz="2800" b="1" dirty="0">
                <a:solidFill>
                  <a:srgbClr val="FECE02"/>
                </a:solidFill>
                <a:latin typeface="Montserrat" pitchFamily="2" charset="-52"/>
              </a:rPr>
              <a:t>Торгово-промышленной палаты</a:t>
            </a:r>
            <a:endParaRPr lang="ru-RU" sz="2800" dirty="0">
              <a:solidFill>
                <a:srgbClr val="FECE02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AF9608F-C983-4ECD-B69F-1EB73EFCC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41" y="4753239"/>
            <a:ext cx="1290917" cy="183668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962D59D-9EE2-47F3-BD13-97C98612A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" y="0"/>
            <a:ext cx="2590138" cy="138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07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A26709-C1AF-4019-97DA-0905EDA37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46" y="2364069"/>
            <a:ext cx="2507703" cy="156856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73F9C31-D6FB-EAC7-878E-4C637556997B}"/>
              </a:ext>
            </a:extLst>
          </p:cNvPr>
          <p:cNvSpPr/>
          <p:nvPr/>
        </p:nvSpPr>
        <p:spPr>
          <a:xfrm>
            <a:off x="0" y="3626346"/>
            <a:ext cx="12191999" cy="2954655"/>
          </a:xfrm>
          <a:prstGeom prst="rect">
            <a:avLst/>
          </a:prstGeom>
          <a:solidFill>
            <a:srgbClr val="00893E"/>
          </a:solidFill>
          <a:ln w="28575">
            <a:solidFill>
              <a:srgbClr val="00893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8 342 218 15 09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 «АИМ»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info@aim.perm.ru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+7 985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224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91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программы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Ипатов Михаил Алексеевич Компания «</a:t>
            </a:r>
            <a:r>
              <a:rPr lang="ru-RU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Сейдж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Про»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mipatov@spets.ru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Montserrat" pitchFamily="2" charset="-52"/>
              <a:ea typeface="Jost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0391F1-4089-06EE-DF6B-7007F97B7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2685" y="229940"/>
            <a:ext cx="2695575" cy="6286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07AF10-5F89-F3F7-6048-85FC0DD8DC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934" y="1262440"/>
            <a:ext cx="1553729" cy="559446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D9BEB07-8B05-0647-7CFB-16D20F319A9C}"/>
              </a:ext>
            </a:extLst>
          </p:cNvPr>
          <p:cNvSpPr txBox="1">
            <a:spLocks/>
          </p:cNvSpPr>
          <p:nvPr/>
        </p:nvSpPr>
        <p:spPr>
          <a:xfrm>
            <a:off x="3719189" y="1933651"/>
            <a:ext cx="5103223" cy="73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>
                <a:solidFill>
                  <a:srgbClr val="395A82"/>
                </a:solidFill>
                <a:latin typeface="Montserrat" pitchFamily="2" charset="-52"/>
                <a:ea typeface="Jost" pitchFamily="2" charset="-52"/>
              </a:rPr>
              <a:t>С НАМИ ЛЕГКО ПЕРЕЙТИ 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EF7E89-A026-4A7F-B6BA-46DBD8304B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416" y="0"/>
            <a:ext cx="2041498" cy="108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4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877DED-13E0-44B0-BB6B-9052BA2018D6}"/>
              </a:ext>
            </a:extLst>
          </p:cNvPr>
          <p:cNvSpPr/>
          <p:nvPr/>
        </p:nvSpPr>
        <p:spPr>
          <a:xfrm>
            <a:off x="-66784" y="1512022"/>
            <a:ext cx="12192000" cy="53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C5B84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13F20-E0C2-471F-91C4-132708D1E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524" y="920366"/>
            <a:ext cx="11995956" cy="573846"/>
          </a:xfrm>
        </p:spPr>
        <p:txBody>
          <a:bodyPr>
            <a:normAutofit/>
          </a:bodyPr>
          <a:lstStyle/>
          <a:p>
            <a:r>
              <a:rPr lang="ru-RU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Система управления охраной труда</a:t>
            </a:r>
            <a:endParaRPr lang="ru-RU" sz="2600" cap="none" dirty="0">
              <a:solidFill>
                <a:srgbClr val="3C5B84"/>
              </a:solidFill>
              <a:latin typeface="Montserrat" pitchFamily="2" charset="-52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A3F41E2-907F-4246-B02C-CE8147B4AAC9}"/>
              </a:ext>
            </a:extLst>
          </p:cNvPr>
          <p:cNvGrpSpPr/>
          <p:nvPr/>
        </p:nvGrpSpPr>
        <p:grpSpPr>
          <a:xfrm>
            <a:off x="328562" y="1724824"/>
            <a:ext cx="400928" cy="461665"/>
            <a:chOff x="328562" y="1740913"/>
            <a:chExt cx="400928" cy="461665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00FE6C4A-E4C2-94A9-8BD8-43B6A931B87E}"/>
                </a:ext>
              </a:extLst>
            </p:cNvPr>
            <p:cNvSpPr/>
            <p:nvPr/>
          </p:nvSpPr>
          <p:spPr>
            <a:xfrm>
              <a:off x="328562" y="1771281"/>
              <a:ext cx="400928" cy="400928"/>
            </a:xfrm>
            <a:prstGeom prst="ellipse">
              <a:avLst/>
            </a:prstGeom>
            <a:solidFill>
              <a:srgbClr val="395A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solidFill>
                  <a:srgbClr val="395A82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A3AF9A-68F4-1393-A4C6-8E7DC483B64E}"/>
                </a:ext>
              </a:extLst>
            </p:cNvPr>
            <p:cNvSpPr txBox="1"/>
            <p:nvPr/>
          </p:nvSpPr>
          <p:spPr>
            <a:xfrm>
              <a:off x="358947" y="174091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FECE02"/>
                  </a:solidFill>
                  <a:latin typeface="Montserrat" pitchFamily="2" charset="-52"/>
                </a:rPr>
                <a:t>1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4DDAA45-5B45-442A-BD75-DE3DD70F4775}"/>
              </a:ext>
            </a:extLst>
          </p:cNvPr>
          <p:cNvGrpSpPr/>
          <p:nvPr/>
        </p:nvGrpSpPr>
        <p:grpSpPr>
          <a:xfrm>
            <a:off x="4528123" y="1724824"/>
            <a:ext cx="400928" cy="461665"/>
            <a:chOff x="4528123" y="1739588"/>
            <a:chExt cx="400928" cy="461665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87322F3D-CCAC-9D12-F55B-6DDE792F56FB}"/>
                </a:ext>
              </a:extLst>
            </p:cNvPr>
            <p:cNvSpPr/>
            <p:nvPr/>
          </p:nvSpPr>
          <p:spPr>
            <a:xfrm>
              <a:off x="4528123" y="1769956"/>
              <a:ext cx="400928" cy="400928"/>
            </a:xfrm>
            <a:prstGeom prst="ellipse">
              <a:avLst/>
            </a:prstGeom>
            <a:solidFill>
              <a:srgbClr val="395A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solidFill>
                  <a:srgbClr val="3C5B84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E1546D-ED76-8A07-847B-207E7F415A10}"/>
                </a:ext>
              </a:extLst>
            </p:cNvPr>
            <p:cNvSpPr txBox="1"/>
            <p:nvPr/>
          </p:nvSpPr>
          <p:spPr>
            <a:xfrm>
              <a:off x="4558508" y="173958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FECE02"/>
                  </a:solidFill>
                  <a:latin typeface="Montserrat" pitchFamily="2" charset="-52"/>
                </a:rPr>
                <a:t>2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390958-5E2E-4580-BCA0-FE504EFF5801}"/>
              </a:ext>
            </a:extLst>
          </p:cNvPr>
          <p:cNvGrpSpPr/>
          <p:nvPr/>
        </p:nvGrpSpPr>
        <p:grpSpPr>
          <a:xfrm>
            <a:off x="8395812" y="1724824"/>
            <a:ext cx="400928" cy="461665"/>
            <a:chOff x="8395812" y="1708735"/>
            <a:chExt cx="400928" cy="461665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450FC972-E92F-EF51-70B6-A6BA524EFC32}"/>
                </a:ext>
              </a:extLst>
            </p:cNvPr>
            <p:cNvSpPr/>
            <p:nvPr/>
          </p:nvSpPr>
          <p:spPr>
            <a:xfrm>
              <a:off x="8395812" y="1739103"/>
              <a:ext cx="400928" cy="400928"/>
            </a:xfrm>
            <a:prstGeom prst="ellipse">
              <a:avLst/>
            </a:prstGeom>
            <a:solidFill>
              <a:srgbClr val="395A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solidFill>
                  <a:srgbClr val="3C5B8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DB1C02-18E5-A6C6-A194-753ABB6CB118}"/>
                </a:ext>
              </a:extLst>
            </p:cNvPr>
            <p:cNvSpPr txBox="1"/>
            <p:nvPr/>
          </p:nvSpPr>
          <p:spPr>
            <a:xfrm>
              <a:off x="8426197" y="170873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FECE02"/>
                  </a:solidFill>
                  <a:latin typeface="Montserrat" pitchFamily="2" charset="-52"/>
                </a:rPr>
                <a:t>3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2B42D71-C0B9-4934-A33D-165FE6A65393}"/>
              </a:ext>
            </a:extLst>
          </p:cNvPr>
          <p:cNvGrpSpPr/>
          <p:nvPr/>
        </p:nvGrpSpPr>
        <p:grpSpPr>
          <a:xfrm>
            <a:off x="354759" y="3338315"/>
            <a:ext cx="400928" cy="461665"/>
            <a:chOff x="354759" y="3325688"/>
            <a:chExt cx="400928" cy="461665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3532B83C-F96A-8E70-67C7-7C89A35EA225}"/>
                </a:ext>
              </a:extLst>
            </p:cNvPr>
            <p:cNvSpPr/>
            <p:nvPr/>
          </p:nvSpPr>
          <p:spPr>
            <a:xfrm>
              <a:off x="354759" y="3356056"/>
              <a:ext cx="400928" cy="400928"/>
            </a:xfrm>
            <a:prstGeom prst="ellipse">
              <a:avLst/>
            </a:prstGeom>
            <a:solidFill>
              <a:srgbClr val="395A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>
                <a:solidFill>
                  <a:srgbClr val="3C5B84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9E0F02-C645-ABAD-1CB2-FE5E05A85A87}"/>
                </a:ext>
              </a:extLst>
            </p:cNvPr>
            <p:cNvSpPr txBox="1"/>
            <p:nvPr/>
          </p:nvSpPr>
          <p:spPr>
            <a:xfrm>
              <a:off x="385144" y="3325688"/>
              <a:ext cx="340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ECE02"/>
                  </a:solidFill>
                  <a:latin typeface="Montserrat" pitchFamily="2" charset="-52"/>
                </a:rPr>
                <a:t>4</a:t>
              </a:r>
              <a:endParaRPr lang="ru-RU" sz="2400" b="1" dirty="0">
                <a:solidFill>
                  <a:srgbClr val="FECE02"/>
                </a:solidFill>
                <a:latin typeface="Montserrat" pitchFamily="2" charset="-52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B11AFD4-1B4F-7BB7-5C12-40BAB1DD0F6A}"/>
              </a:ext>
            </a:extLst>
          </p:cNvPr>
          <p:cNvSpPr txBox="1"/>
          <p:nvPr/>
        </p:nvSpPr>
        <p:spPr>
          <a:xfrm>
            <a:off x="261524" y="2203823"/>
            <a:ext cx="36772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C5B84"/>
                </a:solidFill>
                <a:latin typeface="Montserrat" pitchFamily="2" charset="-52"/>
              </a:rPr>
              <a:t>Возможность автоматического </a:t>
            </a:r>
            <a:endParaRPr lang="en-US" sz="1600" dirty="0">
              <a:solidFill>
                <a:srgbClr val="3C5B84"/>
              </a:solidFill>
              <a:latin typeface="Montserrat" pitchFamily="2" charset="-52"/>
            </a:endParaRPr>
          </a:p>
          <a:p>
            <a:r>
              <a:rPr lang="ru-RU" sz="1600" dirty="0">
                <a:solidFill>
                  <a:srgbClr val="3C5B84"/>
                </a:solidFill>
                <a:latin typeface="Montserrat" pitchFamily="2" charset="-52"/>
              </a:rPr>
              <a:t>заполнения карт ОПР на основе </a:t>
            </a:r>
            <a:endParaRPr lang="en-US" sz="1600" dirty="0">
              <a:solidFill>
                <a:srgbClr val="3C5B84"/>
              </a:solidFill>
              <a:latin typeface="Montserrat" pitchFamily="2" charset="-52"/>
            </a:endParaRPr>
          </a:p>
          <a:p>
            <a:r>
              <a:rPr lang="ru-RU" sz="1600" dirty="0">
                <a:solidFill>
                  <a:srgbClr val="3C5B84"/>
                </a:solidFill>
                <a:latin typeface="Montserrat" pitchFamily="2" charset="-52"/>
              </a:rPr>
              <a:t>базы данных программы</a:t>
            </a:r>
            <a:endParaRPr lang="ru-RU" sz="1600" dirty="0">
              <a:solidFill>
                <a:srgbClr val="3C5B84"/>
              </a:solidFill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2E02FE-EB1D-282D-9CD7-02CF68DD2EF0}"/>
              </a:ext>
            </a:extLst>
          </p:cNvPr>
          <p:cNvSpPr txBox="1"/>
          <p:nvPr/>
        </p:nvSpPr>
        <p:spPr>
          <a:xfrm>
            <a:off x="4386803" y="2214326"/>
            <a:ext cx="3026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C5B84"/>
                </a:solidFill>
                <a:latin typeface="Montserrat" pitchFamily="2" charset="-52"/>
              </a:rPr>
              <a:t>Расчет уровня рисков </a:t>
            </a:r>
            <a:endParaRPr lang="en-US" sz="1600" dirty="0">
              <a:solidFill>
                <a:srgbClr val="3C5B84"/>
              </a:solidFill>
              <a:latin typeface="Montserrat" pitchFamily="2" charset="-52"/>
            </a:endParaRPr>
          </a:p>
          <a:p>
            <a:r>
              <a:rPr lang="ru-RU" sz="1600" dirty="0">
                <a:solidFill>
                  <a:srgbClr val="3C5B84"/>
                </a:solidFill>
                <a:latin typeface="Montserrat" pitchFamily="2" charset="-52"/>
              </a:rPr>
              <a:t>несколькими способами, </a:t>
            </a:r>
            <a:endParaRPr lang="en-US" sz="1600" dirty="0">
              <a:solidFill>
                <a:srgbClr val="3C5B84"/>
              </a:solidFill>
              <a:latin typeface="Montserrat" pitchFamily="2" charset="-52"/>
            </a:endParaRPr>
          </a:p>
          <a:p>
            <a:r>
              <a:rPr lang="ru-RU" sz="1600" dirty="0">
                <a:solidFill>
                  <a:srgbClr val="3C5B84"/>
                </a:solidFill>
                <a:latin typeface="Montserrat" pitchFamily="2" charset="-52"/>
              </a:rPr>
              <a:t>вручную и  автоматически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2DB1A8-A4BC-3A3F-2CFB-B2573E442BB8}"/>
              </a:ext>
            </a:extLst>
          </p:cNvPr>
          <p:cNvSpPr txBox="1"/>
          <p:nvPr/>
        </p:nvSpPr>
        <p:spPr>
          <a:xfrm>
            <a:off x="8389374" y="2131877"/>
            <a:ext cx="34425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C5B84"/>
                </a:solidFill>
                <a:latin typeface="Montserrat" pitchFamily="2" charset="-52"/>
              </a:rPr>
              <a:t>Возможность оценки рисков </a:t>
            </a:r>
            <a:endParaRPr lang="en-US" sz="1600" dirty="0">
              <a:solidFill>
                <a:srgbClr val="3C5B84"/>
              </a:solidFill>
              <a:latin typeface="Montserrat" pitchFamily="2" charset="-52"/>
            </a:endParaRPr>
          </a:p>
          <a:p>
            <a:r>
              <a:rPr lang="ru-RU" sz="1600" dirty="0">
                <a:solidFill>
                  <a:srgbClr val="3C5B84"/>
                </a:solidFill>
                <a:latin typeface="Montserrat" pitchFamily="2" charset="-52"/>
              </a:rPr>
              <a:t>для профессий, не вошедших </a:t>
            </a:r>
            <a:endParaRPr lang="en-US" sz="1600" dirty="0">
              <a:solidFill>
                <a:srgbClr val="3C5B84"/>
              </a:solidFill>
              <a:latin typeface="Montserrat" pitchFamily="2" charset="-52"/>
            </a:endParaRPr>
          </a:p>
          <a:p>
            <a:r>
              <a:rPr lang="ru-RU" sz="1600" dirty="0">
                <a:solidFill>
                  <a:srgbClr val="3C5B84"/>
                </a:solidFill>
                <a:latin typeface="Montserrat" pitchFamily="2" charset="-52"/>
              </a:rPr>
              <a:t>в Приложение 1 Приказа 767н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8B7A3-DFC0-ED75-343F-77EEA915678B}"/>
              </a:ext>
            </a:extLst>
          </p:cNvPr>
          <p:cNvSpPr txBox="1"/>
          <p:nvPr/>
        </p:nvSpPr>
        <p:spPr>
          <a:xfrm>
            <a:off x="261524" y="3806092"/>
            <a:ext cx="3568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sz="1600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Организация трехступенчатого </a:t>
            </a:r>
            <a:endParaRPr lang="en-US" sz="1600" dirty="0">
              <a:solidFill>
                <a:srgbClr val="3C5B84"/>
              </a:solidFill>
              <a:latin typeface="Montserrat" pitchFamily="2" charset="-52"/>
              <a:ea typeface="Jost" pitchFamily="2" charset="-52"/>
            </a:endParaRPr>
          </a:p>
          <a:p>
            <a:pPr fontAlgn="ctr"/>
            <a:r>
              <a:rPr lang="ru-RU" sz="1600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контроля        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E5BF0B-C865-E1C0-5264-628FF3F093B7}"/>
              </a:ext>
            </a:extLst>
          </p:cNvPr>
          <p:cNvSpPr txBox="1"/>
          <p:nvPr/>
        </p:nvSpPr>
        <p:spPr>
          <a:xfrm>
            <a:off x="8353857" y="3806092"/>
            <a:ext cx="24115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3C5B84"/>
                </a:solidFill>
                <a:latin typeface="Montserrat" pitchFamily="2" charset="-52"/>
              </a:rPr>
              <a:t>Хранение в системе </a:t>
            </a:r>
            <a:endParaRPr lang="en-US" sz="1600" dirty="0">
              <a:solidFill>
                <a:srgbClr val="3C5B84"/>
              </a:solidFill>
              <a:latin typeface="Montserrat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3C5B84"/>
                </a:solidFill>
                <a:latin typeface="Montserrat" pitchFamily="2" charset="-52"/>
              </a:rPr>
              <a:t>данных сотрудников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7515A1-6DF0-B8FB-00B9-76D349D332A1}"/>
              </a:ext>
            </a:extLst>
          </p:cNvPr>
          <p:cNvSpPr txBox="1"/>
          <p:nvPr/>
        </p:nvSpPr>
        <p:spPr>
          <a:xfrm>
            <a:off x="8657733" y="4416250"/>
            <a:ext cx="16010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3C5B84"/>
                </a:solidFill>
                <a:latin typeface="Montserrat" pitchFamily="2" charset="-52"/>
              </a:rPr>
              <a:t>Подбор СИЗ</a:t>
            </a:r>
            <a:endParaRPr lang="ru-RU" sz="1600" dirty="0">
              <a:solidFill>
                <a:srgbClr val="DB5224"/>
              </a:solidFill>
              <a:latin typeface="Montserrat" pitchFamily="2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5F63B7-CC53-6C05-B58E-B6A683CF6270}"/>
              </a:ext>
            </a:extLst>
          </p:cNvPr>
          <p:cNvSpPr txBox="1"/>
          <p:nvPr/>
        </p:nvSpPr>
        <p:spPr>
          <a:xfrm>
            <a:off x="8649024" y="4874631"/>
            <a:ext cx="3048000" cy="294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3C5B84"/>
                </a:solidFill>
                <a:latin typeface="Montserrat" pitchFamily="2" charset="-52"/>
              </a:rPr>
              <a:t>Назначение мероприятий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D62A9F-EE25-74C4-4BD7-420999452EC6}"/>
              </a:ext>
            </a:extLst>
          </p:cNvPr>
          <p:cNvSpPr txBox="1"/>
          <p:nvPr/>
        </p:nvSpPr>
        <p:spPr>
          <a:xfrm>
            <a:off x="8649024" y="5283339"/>
            <a:ext cx="3379694" cy="294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3C5B84"/>
                </a:solidFill>
                <a:latin typeface="Montserrat" pitchFamily="2" charset="-52"/>
              </a:rPr>
              <a:t>Система </a:t>
            </a:r>
            <a:r>
              <a:rPr lang="en-US" sz="1600" dirty="0">
                <a:solidFill>
                  <a:srgbClr val="3C5B84"/>
                </a:solidFill>
                <a:latin typeface="Montserrat" pitchFamily="2" charset="-52"/>
              </a:rPr>
              <a:t>e-mail </a:t>
            </a:r>
            <a:r>
              <a:rPr lang="ru-RU" sz="1600" dirty="0">
                <a:solidFill>
                  <a:srgbClr val="3C5B84"/>
                </a:solidFill>
                <a:latin typeface="Montserrat" pitchFamily="2" charset="-52"/>
              </a:rPr>
              <a:t>уведомлений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E064E4-0C6B-08B1-31E2-2AE32CF628CD}"/>
              </a:ext>
            </a:extLst>
          </p:cNvPr>
          <p:cNvSpPr txBox="1"/>
          <p:nvPr/>
        </p:nvSpPr>
        <p:spPr>
          <a:xfrm>
            <a:off x="4479187" y="3812677"/>
            <a:ext cx="33796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C5B84"/>
                </a:solidFill>
                <a:latin typeface="Montserrat" pitchFamily="2" charset="-52"/>
              </a:rPr>
              <a:t>Автоматический подбор </a:t>
            </a:r>
            <a:endParaRPr lang="en-US" sz="1600" dirty="0">
              <a:solidFill>
                <a:srgbClr val="3C5B84"/>
              </a:solidFill>
              <a:latin typeface="Montserrat" pitchFamily="2" charset="-52"/>
            </a:endParaRPr>
          </a:p>
          <a:p>
            <a:r>
              <a:rPr lang="ru-RU" sz="1600" dirty="0">
                <a:solidFill>
                  <a:srgbClr val="3C5B84"/>
                </a:solidFill>
                <a:latin typeface="Montserrat" pitchFamily="2" charset="-52"/>
              </a:rPr>
              <a:t>СИЗ, в результате которого </a:t>
            </a:r>
            <a:endParaRPr lang="en-US" sz="1600" dirty="0">
              <a:solidFill>
                <a:srgbClr val="3C5B84"/>
              </a:solidFill>
              <a:latin typeface="Montserrat" pitchFamily="2" charset="-52"/>
            </a:endParaRPr>
          </a:p>
          <a:p>
            <a:r>
              <a:rPr lang="ru-RU" sz="1600" dirty="0">
                <a:solidFill>
                  <a:srgbClr val="3C5B84"/>
                </a:solidFill>
                <a:latin typeface="Montserrat" pitchFamily="2" charset="-52"/>
              </a:rPr>
              <a:t>формируется наиболее </a:t>
            </a:r>
            <a:endParaRPr lang="en-US" sz="1600" dirty="0">
              <a:solidFill>
                <a:srgbClr val="3C5B84"/>
              </a:solidFill>
              <a:latin typeface="Montserrat" pitchFamily="2" charset="-52"/>
            </a:endParaRPr>
          </a:p>
          <a:p>
            <a:r>
              <a:rPr lang="ru-RU" sz="1600" dirty="0">
                <a:solidFill>
                  <a:srgbClr val="3C5B84"/>
                </a:solidFill>
                <a:latin typeface="Montserrat" pitchFamily="2" charset="-52"/>
              </a:rPr>
              <a:t>оптимальный набор</a:t>
            </a:r>
            <a:endParaRPr lang="ru-RU" sz="1600" dirty="0">
              <a:solidFill>
                <a:srgbClr val="DB5224"/>
              </a:solidFill>
              <a:latin typeface="Montserrat" pitchFamily="2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0A535A-13B9-254E-822D-894472FD59FE}"/>
              </a:ext>
            </a:extLst>
          </p:cNvPr>
          <p:cNvSpPr txBox="1"/>
          <p:nvPr/>
        </p:nvSpPr>
        <p:spPr>
          <a:xfrm>
            <a:off x="395350" y="557406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C5B84"/>
                </a:solidFill>
                <a:latin typeface="Montserrat" pitchFamily="2" charset="-52"/>
              </a:rPr>
              <a:t>Возможность вносить и редактировать </a:t>
            </a:r>
            <a:endParaRPr lang="en-US" dirty="0">
              <a:solidFill>
                <a:srgbClr val="3C5B84"/>
              </a:solidFill>
              <a:latin typeface="Montserrat" pitchFamily="2" charset="-52"/>
            </a:endParaRPr>
          </a:p>
          <a:p>
            <a:r>
              <a:rPr lang="ru-RU" dirty="0">
                <a:solidFill>
                  <a:srgbClr val="3C5B84"/>
                </a:solidFill>
                <a:latin typeface="Montserrat" pitchFamily="2" charset="-52"/>
              </a:rPr>
              <a:t>любые данные в любой момент работы,</a:t>
            </a:r>
            <a:endParaRPr lang="en-US" dirty="0">
              <a:solidFill>
                <a:srgbClr val="3C5B84"/>
              </a:solidFill>
              <a:latin typeface="Montserrat" pitchFamily="2" charset="-52"/>
            </a:endParaRPr>
          </a:p>
          <a:p>
            <a:r>
              <a:rPr lang="ru-RU" dirty="0">
                <a:solidFill>
                  <a:srgbClr val="3C5B84"/>
                </a:solidFill>
                <a:latin typeface="Montserrat" pitchFamily="2" charset="-52"/>
              </a:rPr>
              <a:t>не прерывая и не теряя текущий прогресс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81D0D5-B800-CB2B-87E1-762F16D2FBC3}"/>
              </a:ext>
            </a:extLst>
          </p:cNvPr>
          <p:cNvSpPr txBox="1"/>
          <p:nvPr/>
        </p:nvSpPr>
        <p:spPr>
          <a:xfrm>
            <a:off x="6116295" y="57139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3C5B84"/>
                </a:solidFill>
                <a:latin typeface="Montserrat" pitchFamily="2" charset="-52"/>
              </a:rPr>
              <a:t>Бесплатные обучающие видеоматериалы, осуществляется консультационная поддержка</a:t>
            </a:r>
          </a:p>
        </p:txBody>
      </p:sp>
      <p:sp>
        <p:nvSpPr>
          <p:cNvPr id="36" name="Прямоугольный треугольник 35">
            <a:extLst>
              <a:ext uri="{FF2B5EF4-FFF2-40B4-BE49-F238E27FC236}">
                <a16:creationId xmlns:a16="http://schemas.microsoft.com/office/drawing/2014/main" id="{72D3BE1B-F623-78DF-D253-3AE070876C69}"/>
              </a:ext>
            </a:extLst>
          </p:cNvPr>
          <p:cNvSpPr/>
          <p:nvPr/>
        </p:nvSpPr>
        <p:spPr>
          <a:xfrm rot="16200000">
            <a:off x="8417970" y="4502512"/>
            <a:ext cx="166029" cy="166029"/>
          </a:xfrm>
          <a:prstGeom prst="rtTriangle">
            <a:avLst/>
          </a:prstGeom>
          <a:solidFill>
            <a:srgbClr val="395A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C5B84"/>
              </a:solidFill>
            </a:endParaRPr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CC939EC4-B910-6960-9FBF-7A146431EE54}"/>
              </a:ext>
            </a:extLst>
          </p:cNvPr>
          <p:cNvSpPr/>
          <p:nvPr/>
        </p:nvSpPr>
        <p:spPr>
          <a:xfrm rot="16200000">
            <a:off x="8417970" y="4913404"/>
            <a:ext cx="166029" cy="166029"/>
          </a:xfrm>
          <a:prstGeom prst="rtTriangle">
            <a:avLst/>
          </a:prstGeom>
          <a:solidFill>
            <a:srgbClr val="395A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C5B84"/>
              </a:solidFill>
            </a:endParaRPr>
          </a:p>
        </p:txBody>
      </p:sp>
      <p:sp>
        <p:nvSpPr>
          <p:cNvPr id="38" name="Прямоугольный треугольник 37">
            <a:extLst>
              <a:ext uri="{FF2B5EF4-FFF2-40B4-BE49-F238E27FC236}">
                <a16:creationId xmlns:a16="http://schemas.microsoft.com/office/drawing/2014/main" id="{8BB98030-98BA-6311-0F60-63EDA9A2F120}"/>
              </a:ext>
            </a:extLst>
          </p:cNvPr>
          <p:cNvSpPr/>
          <p:nvPr/>
        </p:nvSpPr>
        <p:spPr>
          <a:xfrm rot="16200000">
            <a:off x="8422483" y="5324295"/>
            <a:ext cx="166029" cy="166029"/>
          </a:xfrm>
          <a:prstGeom prst="rtTriangle">
            <a:avLst/>
          </a:prstGeom>
          <a:solidFill>
            <a:srgbClr val="395A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C5B84"/>
              </a:solidFill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62BF870F-3A19-966E-2D48-64EE9C660A2C}"/>
              </a:ext>
            </a:extLst>
          </p:cNvPr>
          <p:cNvCxnSpPr>
            <a:cxnSpLocks/>
          </p:cNvCxnSpPr>
          <p:nvPr/>
        </p:nvCxnSpPr>
        <p:spPr>
          <a:xfrm>
            <a:off x="354759" y="5621725"/>
            <a:ext cx="0" cy="828000"/>
          </a:xfrm>
          <a:prstGeom prst="line">
            <a:avLst/>
          </a:prstGeom>
          <a:ln w="19050">
            <a:solidFill>
              <a:srgbClr val="FEC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EC4B9D84-1F52-9A04-48F1-03BC12FBD452}"/>
              </a:ext>
            </a:extLst>
          </p:cNvPr>
          <p:cNvCxnSpPr>
            <a:cxnSpLocks/>
          </p:cNvCxnSpPr>
          <p:nvPr/>
        </p:nvCxnSpPr>
        <p:spPr>
          <a:xfrm>
            <a:off x="6029216" y="5702806"/>
            <a:ext cx="0" cy="828000"/>
          </a:xfrm>
          <a:prstGeom prst="line">
            <a:avLst/>
          </a:prstGeom>
          <a:ln w="19050">
            <a:solidFill>
              <a:srgbClr val="FEC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D134447-2C64-4757-BC4A-284D4A050C30}"/>
              </a:ext>
            </a:extLst>
          </p:cNvPr>
          <p:cNvGrpSpPr/>
          <p:nvPr/>
        </p:nvGrpSpPr>
        <p:grpSpPr>
          <a:xfrm>
            <a:off x="4534398" y="3338315"/>
            <a:ext cx="400928" cy="461665"/>
            <a:chOff x="4534398" y="3350941"/>
            <a:chExt cx="400928" cy="461665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D3CB851B-8523-CDCC-659E-34648066FF9F}"/>
                </a:ext>
              </a:extLst>
            </p:cNvPr>
            <p:cNvSpPr/>
            <p:nvPr/>
          </p:nvSpPr>
          <p:spPr>
            <a:xfrm>
              <a:off x="4534398" y="3381309"/>
              <a:ext cx="400928" cy="400928"/>
            </a:xfrm>
            <a:prstGeom prst="ellipse">
              <a:avLst/>
            </a:prstGeom>
            <a:solidFill>
              <a:srgbClr val="395A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>
                <a:solidFill>
                  <a:srgbClr val="3C5B84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9DA17B-F454-FB68-4C95-B1E5E4149B66}"/>
                </a:ext>
              </a:extLst>
            </p:cNvPr>
            <p:cNvSpPr txBox="1"/>
            <p:nvPr/>
          </p:nvSpPr>
          <p:spPr>
            <a:xfrm>
              <a:off x="4564783" y="335094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FECE02"/>
                  </a:solidFill>
                  <a:latin typeface="Montserrat" pitchFamily="2" charset="-52"/>
                </a:rPr>
                <a:t>5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7267800C-5F18-4522-92ED-D04F645B0A40}"/>
              </a:ext>
            </a:extLst>
          </p:cNvPr>
          <p:cNvGrpSpPr/>
          <p:nvPr/>
        </p:nvGrpSpPr>
        <p:grpSpPr>
          <a:xfrm>
            <a:off x="8446270" y="3338315"/>
            <a:ext cx="400928" cy="461665"/>
            <a:chOff x="8446270" y="3333155"/>
            <a:chExt cx="400928" cy="461665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EA8E1139-840E-0742-B585-C7AB11E9B1B3}"/>
                </a:ext>
              </a:extLst>
            </p:cNvPr>
            <p:cNvSpPr/>
            <p:nvPr/>
          </p:nvSpPr>
          <p:spPr>
            <a:xfrm>
              <a:off x="8446270" y="3363523"/>
              <a:ext cx="400928" cy="400928"/>
            </a:xfrm>
            <a:prstGeom prst="ellipse">
              <a:avLst/>
            </a:prstGeom>
            <a:solidFill>
              <a:srgbClr val="395A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>
                <a:solidFill>
                  <a:srgbClr val="3C5B8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B9D0D1-1AB2-CC4E-103B-7526885C5C55}"/>
                </a:ext>
              </a:extLst>
            </p:cNvPr>
            <p:cNvSpPr txBox="1"/>
            <p:nvPr/>
          </p:nvSpPr>
          <p:spPr>
            <a:xfrm>
              <a:off x="8476655" y="3333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FECE02"/>
                  </a:solidFill>
                  <a:latin typeface="Montserrat" pitchFamily="2" charset="-52"/>
                </a:rPr>
                <a:t>6</a:t>
              </a:r>
            </a:p>
          </p:txBody>
        </p:sp>
      </p:grp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F2416E6E-FEA5-4BCA-B98B-3C0020A764D8}"/>
              </a:ext>
            </a:extLst>
          </p:cNvPr>
          <p:cNvCxnSpPr>
            <a:cxnSpLocks/>
          </p:cNvCxnSpPr>
          <p:nvPr/>
        </p:nvCxnSpPr>
        <p:spPr>
          <a:xfrm flipV="1">
            <a:off x="354759" y="3199121"/>
            <a:ext cx="3584017" cy="29375"/>
          </a:xfrm>
          <a:prstGeom prst="line">
            <a:avLst/>
          </a:prstGeom>
          <a:ln w="57150">
            <a:solidFill>
              <a:srgbClr val="FEC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D6487AE6-6BA6-462F-A794-609B04E52227}"/>
              </a:ext>
            </a:extLst>
          </p:cNvPr>
          <p:cNvSpPr/>
          <p:nvPr/>
        </p:nvSpPr>
        <p:spPr>
          <a:xfrm>
            <a:off x="4929051" y="113750"/>
            <a:ext cx="2394858" cy="957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C5B84"/>
              </a:solidFill>
            </a:endParaRP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5A9C5C16-5B90-49BE-AEDB-2AF609D1B24D}"/>
              </a:ext>
            </a:extLst>
          </p:cNvPr>
          <p:cNvCxnSpPr>
            <a:cxnSpLocks/>
          </p:cNvCxnSpPr>
          <p:nvPr/>
        </p:nvCxnSpPr>
        <p:spPr>
          <a:xfrm>
            <a:off x="8417970" y="3211284"/>
            <a:ext cx="3464056" cy="24495"/>
          </a:xfrm>
          <a:prstGeom prst="line">
            <a:avLst/>
          </a:prstGeom>
          <a:ln w="57150">
            <a:solidFill>
              <a:srgbClr val="FEC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FEB0D9B-2E61-46B5-852F-A16A52DC0CE5}"/>
              </a:ext>
            </a:extLst>
          </p:cNvPr>
          <p:cNvSpPr/>
          <p:nvPr/>
        </p:nvSpPr>
        <p:spPr>
          <a:xfrm>
            <a:off x="9413966" y="409303"/>
            <a:ext cx="1541417" cy="5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C5B84"/>
              </a:solidFill>
            </a:endParaRP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5E1B1A1B-69B6-48ED-B3B9-987864082268}"/>
              </a:ext>
            </a:extLst>
          </p:cNvPr>
          <p:cNvCxnSpPr>
            <a:cxnSpLocks/>
          </p:cNvCxnSpPr>
          <p:nvPr/>
        </p:nvCxnSpPr>
        <p:spPr>
          <a:xfrm>
            <a:off x="261524" y="1503058"/>
            <a:ext cx="6635931" cy="0"/>
          </a:xfrm>
          <a:prstGeom prst="line">
            <a:avLst/>
          </a:prstGeom>
          <a:ln w="57150">
            <a:solidFill>
              <a:srgbClr val="FEC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7B5A797C-83F5-4002-97A7-B40521F17BBF}"/>
              </a:ext>
            </a:extLst>
          </p:cNvPr>
          <p:cNvCxnSpPr>
            <a:cxnSpLocks/>
          </p:cNvCxnSpPr>
          <p:nvPr/>
        </p:nvCxnSpPr>
        <p:spPr>
          <a:xfrm>
            <a:off x="4479187" y="3217817"/>
            <a:ext cx="2933972" cy="10679"/>
          </a:xfrm>
          <a:prstGeom prst="line">
            <a:avLst/>
          </a:prstGeom>
          <a:ln w="57150">
            <a:solidFill>
              <a:srgbClr val="FEC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5F5D222-C0A4-4BD3-994F-BC5074B14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" y="0"/>
            <a:ext cx="2041498" cy="1088531"/>
          </a:xfrm>
          <a:prstGeom prst="rect">
            <a:avLst/>
          </a:prstGeom>
        </p:spPr>
      </p:pic>
      <p:sp>
        <p:nvSpPr>
          <p:cNvPr id="43" name="Заголовок 4">
            <a:extLst>
              <a:ext uri="{FF2B5EF4-FFF2-40B4-BE49-F238E27FC236}">
                <a16:creationId xmlns:a16="http://schemas.microsoft.com/office/drawing/2014/main" id="{230CC6EA-B657-4E69-8F73-66151DCF7231}"/>
              </a:ext>
            </a:extLst>
          </p:cNvPr>
          <p:cNvSpPr txBox="1">
            <a:spLocks/>
          </p:cNvSpPr>
          <p:nvPr/>
        </p:nvSpPr>
        <p:spPr>
          <a:xfrm>
            <a:off x="7504838" y="348826"/>
            <a:ext cx="3010809" cy="532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rgbClr val="00893E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r>
              <a:rPr lang="en-US" sz="2000" b="1" cap="none" dirty="0">
                <a:solidFill>
                  <a:srgbClr val="395A82"/>
                </a:solidFill>
                <a:latin typeface="Montserrat" pitchFamily="2" charset="-52"/>
                <a:ea typeface="Jost" pitchFamily="2" charset="-52"/>
              </a:rPr>
              <a:t>www.specodezhda-prm.ru</a:t>
            </a:r>
            <a:endParaRPr lang="ru-RU" sz="2000" cap="none" dirty="0">
              <a:solidFill>
                <a:srgbClr val="395A82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8590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C903B9-B2CB-4D95-BB3E-8F1ECA7AB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88" y="366866"/>
            <a:ext cx="1498366" cy="539512"/>
          </a:xfrm>
          <a:prstGeom prst="rect">
            <a:avLst/>
          </a:prstGeom>
        </p:spPr>
      </p:pic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E531EFE6-F7E4-4B90-88AC-CB3A5C02D4A0}"/>
              </a:ext>
            </a:extLst>
          </p:cNvPr>
          <p:cNvSpPr txBox="1">
            <a:spLocks/>
          </p:cNvSpPr>
          <p:nvPr/>
        </p:nvSpPr>
        <p:spPr>
          <a:xfrm>
            <a:off x="391886" y="1112906"/>
            <a:ext cx="11800114" cy="4090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Импорт штатного расписания одним кликом</a:t>
            </a:r>
            <a:endParaRPr lang="ru-RU" sz="2600" cap="none" dirty="0">
              <a:solidFill>
                <a:srgbClr val="3C5B84"/>
              </a:solidFill>
              <a:latin typeface="Montserrat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923F24A-D2FF-49F8-BA1D-895CA81B85C1}"/>
              </a:ext>
            </a:extLst>
          </p:cNvPr>
          <p:cNvSpPr/>
          <p:nvPr/>
        </p:nvSpPr>
        <p:spPr>
          <a:xfrm>
            <a:off x="4929051" y="113750"/>
            <a:ext cx="2394858" cy="957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16C106-CB86-4341-869D-50207690666E}"/>
              </a:ext>
            </a:extLst>
          </p:cNvPr>
          <p:cNvSpPr/>
          <p:nvPr/>
        </p:nvSpPr>
        <p:spPr>
          <a:xfrm>
            <a:off x="9413966" y="409303"/>
            <a:ext cx="1541417" cy="5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F5592AB-56AC-47CB-9488-2B04B1343D4B}"/>
              </a:ext>
            </a:extLst>
          </p:cNvPr>
          <p:cNvSpPr/>
          <p:nvPr/>
        </p:nvSpPr>
        <p:spPr>
          <a:xfrm>
            <a:off x="391886" y="4602480"/>
            <a:ext cx="6104708" cy="2255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6F681A2-570A-466C-BAF0-9BDCA024021B}"/>
              </a:ext>
            </a:extLst>
          </p:cNvPr>
          <p:cNvCxnSpPr>
            <a:cxnSpLocks/>
          </p:cNvCxnSpPr>
          <p:nvPr/>
        </p:nvCxnSpPr>
        <p:spPr>
          <a:xfrm>
            <a:off x="391886" y="1482520"/>
            <a:ext cx="6635931" cy="0"/>
          </a:xfrm>
          <a:prstGeom prst="line">
            <a:avLst/>
          </a:prstGeom>
          <a:ln w="57150">
            <a:solidFill>
              <a:srgbClr val="FEC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C77A1E-C42A-4AF3-9EDE-8361F1F57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48" y="2019675"/>
            <a:ext cx="9553303" cy="45570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43D0B4-E2E7-4EA7-9616-4753DB167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" y="0"/>
            <a:ext cx="2041498" cy="1088531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8935BB63-8817-4E35-A728-1B561E7E86B0}"/>
              </a:ext>
            </a:extLst>
          </p:cNvPr>
          <p:cNvSpPr txBox="1">
            <a:spLocks/>
          </p:cNvSpPr>
          <p:nvPr/>
        </p:nvSpPr>
        <p:spPr>
          <a:xfrm>
            <a:off x="7504838" y="348826"/>
            <a:ext cx="3010809" cy="532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rgbClr val="00893E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r>
              <a:rPr lang="en-US" sz="2000" b="1" cap="none" dirty="0">
                <a:solidFill>
                  <a:srgbClr val="395A82"/>
                </a:solidFill>
                <a:latin typeface="Montserrat" pitchFamily="2" charset="-52"/>
                <a:ea typeface="Jost" pitchFamily="2" charset="-52"/>
              </a:rPr>
              <a:t>www.specodezhda-prm.ru</a:t>
            </a:r>
            <a:endParaRPr lang="ru-RU" sz="2000" cap="none" dirty="0">
              <a:solidFill>
                <a:srgbClr val="395A82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635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C903B9-B2CB-4D95-BB3E-8F1ECA7AB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88" y="366866"/>
            <a:ext cx="1498366" cy="539512"/>
          </a:xfrm>
          <a:prstGeom prst="rect">
            <a:avLst/>
          </a:prstGeom>
        </p:spPr>
      </p:pic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E531EFE6-F7E4-4B90-88AC-CB3A5C02D4A0}"/>
              </a:ext>
            </a:extLst>
          </p:cNvPr>
          <p:cNvSpPr txBox="1">
            <a:spLocks/>
          </p:cNvSpPr>
          <p:nvPr/>
        </p:nvSpPr>
        <p:spPr>
          <a:xfrm>
            <a:off x="391886" y="1112906"/>
            <a:ext cx="11800114" cy="4090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Возможность </a:t>
            </a:r>
            <a:r>
              <a:rPr lang="ru-RU" sz="2600" b="1" cap="none" dirty="0">
                <a:solidFill>
                  <a:srgbClr val="3C5B84"/>
                </a:solidFill>
                <a:latin typeface="Montserrat" pitchFamily="2" charset="-52"/>
              </a:rPr>
              <a:t>дополнения</a:t>
            </a:r>
            <a:r>
              <a:rPr lang="ru-RU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 индивидуальных рисков </a:t>
            </a:r>
            <a:endParaRPr lang="ru-RU" sz="2600" cap="none" dirty="0">
              <a:solidFill>
                <a:srgbClr val="3C5B84"/>
              </a:solidFill>
              <a:latin typeface="Montserrat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923F24A-D2FF-49F8-BA1D-895CA81B85C1}"/>
              </a:ext>
            </a:extLst>
          </p:cNvPr>
          <p:cNvSpPr/>
          <p:nvPr/>
        </p:nvSpPr>
        <p:spPr>
          <a:xfrm>
            <a:off x="4929051" y="113750"/>
            <a:ext cx="2394858" cy="957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16C106-CB86-4341-869D-50207690666E}"/>
              </a:ext>
            </a:extLst>
          </p:cNvPr>
          <p:cNvSpPr/>
          <p:nvPr/>
        </p:nvSpPr>
        <p:spPr>
          <a:xfrm>
            <a:off x="9413966" y="409303"/>
            <a:ext cx="1541417" cy="5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F5592AB-56AC-47CB-9488-2B04B1343D4B}"/>
              </a:ext>
            </a:extLst>
          </p:cNvPr>
          <p:cNvSpPr/>
          <p:nvPr/>
        </p:nvSpPr>
        <p:spPr>
          <a:xfrm>
            <a:off x="391886" y="4602480"/>
            <a:ext cx="6104708" cy="2255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6F681A2-570A-466C-BAF0-9BDCA024021B}"/>
              </a:ext>
            </a:extLst>
          </p:cNvPr>
          <p:cNvCxnSpPr>
            <a:cxnSpLocks/>
          </p:cNvCxnSpPr>
          <p:nvPr/>
        </p:nvCxnSpPr>
        <p:spPr>
          <a:xfrm>
            <a:off x="391886" y="1482520"/>
            <a:ext cx="9657805" cy="0"/>
          </a:xfrm>
          <a:prstGeom prst="line">
            <a:avLst/>
          </a:prstGeom>
          <a:ln w="57150">
            <a:solidFill>
              <a:srgbClr val="FEC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5751A5-B5CB-439B-8C9C-FE993F533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4" y="1709841"/>
            <a:ext cx="10311072" cy="49184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ABF24F-085C-48DA-BAAD-F701719C4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" y="0"/>
            <a:ext cx="2041498" cy="1088531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26ADF4F5-39B0-44DE-B6BA-36BFF49526E3}"/>
              </a:ext>
            </a:extLst>
          </p:cNvPr>
          <p:cNvSpPr txBox="1">
            <a:spLocks/>
          </p:cNvSpPr>
          <p:nvPr/>
        </p:nvSpPr>
        <p:spPr>
          <a:xfrm>
            <a:off x="7504838" y="348826"/>
            <a:ext cx="3010809" cy="532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rgbClr val="00893E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r>
              <a:rPr lang="en-US" sz="2000" b="1" cap="none" dirty="0">
                <a:solidFill>
                  <a:srgbClr val="395A82"/>
                </a:solidFill>
                <a:latin typeface="Montserrat" pitchFamily="2" charset="-52"/>
                <a:ea typeface="Jost" pitchFamily="2" charset="-52"/>
              </a:rPr>
              <a:t>www.specodezhda-prm.ru</a:t>
            </a:r>
            <a:endParaRPr lang="ru-RU" sz="2000" cap="none" dirty="0">
              <a:solidFill>
                <a:srgbClr val="395A82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7418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C903B9-B2CB-4D95-BB3E-8F1ECA7AB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88" y="366866"/>
            <a:ext cx="1498366" cy="539512"/>
          </a:xfrm>
          <a:prstGeom prst="rect">
            <a:avLst/>
          </a:prstGeom>
        </p:spPr>
      </p:pic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E531EFE6-F7E4-4B90-88AC-CB3A5C02D4A0}"/>
              </a:ext>
            </a:extLst>
          </p:cNvPr>
          <p:cNvSpPr txBox="1">
            <a:spLocks/>
          </p:cNvSpPr>
          <p:nvPr/>
        </p:nvSpPr>
        <p:spPr>
          <a:xfrm>
            <a:off x="391886" y="1112906"/>
            <a:ext cx="11800114" cy="4090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Возможность оценки индивидуальных рисков</a:t>
            </a:r>
            <a:endParaRPr lang="ru-RU" sz="2600" cap="none" dirty="0">
              <a:solidFill>
                <a:srgbClr val="3C5B84"/>
              </a:solidFill>
              <a:latin typeface="Montserrat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923F24A-D2FF-49F8-BA1D-895CA81B85C1}"/>
              </a:ext>
            </a:extLst>
          </p:cNvPr>
          <p:cNvSpPr/>
          <p:nvPr/>
        </p:nvSpPr>
        <p:spPr>
          <a:xfrm>
            <a:off x="4990011" y="120668"/>
            <a:ext cx="2394858" cy="957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16C106-CB86-4341-869D-50207690666E}"/>
              </a:ext>
            </a:extLst>
          </p:cNvPr>
          <p:cNvSpPr/>
          <p:nvPr/>
        </p:nvSpPr>
        <p:spPr>
          <a:xfrm>
            <a:off x="9413966" y="409303"/>
            <a:ext cx="1541417" cy="5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F5592AB-56AC-47CB-9488-2B04B1343D4B}"/>
              </a:ext>
            </a:extLst>
          </p:cNvPr>
          <p:cNvSpPr/>
          <p:nvPr/>
        </p:nvSpPr>
        <p:spPr>
          <a:xfrm>
            <a:off x="322217" y="4602480"/>
            <a:ext cx="6104708" cy="2255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6F681A2-570A-466C-BAF0-9BDCA024021B}"/>
              </a:ext>
            </a:extLst>
          </p:cNvPr>
          <p:cNvCxnSpPr>
            <a:cxnSpLocks/>
          </p:cNvCxnSpPr>
          <p:nvPr/>
        </p:nvCxnSpPr>
        <p:spPr>
          <a:xfrm>
            <a:off x="391886" y="1482520"/>
            <a:ext cx="9248503" cy="0"/>
          </a:xfrm>
          <a:prstGeom prst="line">
            <a:avLst/>
          </a:prstGeom>
          <a:ln w="57150">
            <a:solidFill>
              <a:srgbClr val="FEC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055408-C321-4CF8-B375-1A1EC81B2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58" y="1848688"/>
            <a:ext cx="10248485" cy="48886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5911FE-9405-49C3-AC1C-5655BF208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" y="0"/>
            <a:ext cx="2041498" cy="1088531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D9B3405F-9DB5-4B25-9636-78B934D27523}"/>
              </a:ext>
            </a:extLst>
          </p:cNvPr>
          <p:cNvSpPr txBox="1">
            <a:spLocks/>
          </p:cNvSpPr>
          <p:nvPr/>
        </p:nvSpPr>
        <p:spPr>
          <a:xfrm>
            <a:off x="7504838" y="348826"/>
            <a:ext cx="3010809" cy="532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rgbClr val="00893E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r>
              <a:rPr lang="en-US" sz="2000" b="1" cap="none" dirty="0">
                <a:solidFill>
                  <a:srgbClr val="395A82"/>
                </a:solidFill>
                <a:latin typeface="Montserrat" pitchFamily="2" charset="-52"/>
                <a:ea typeface="Jost" pitchFamily="2" charset="-52"/>
              </a:rPr>
              <a:t>www.specodezhda-prm.ru</a:t>
            </a:r>
            <a:endParaRPr lang="ru-RU" sz="2000" cap="none" dirty="0">
              <a:solidFill>
                <a:srgbClr val="395A82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64485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C903B9-B2CB-4D95-BB3E-8F1ECA7AB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88" y="366866"/>
            <a:ext cx="1498366" cy="539512"/>
          </a:xfrm>
          <a:prstGeom prst="rect">
            <a:avLst/>
          </a:prstGeom>
        </p:spPr>
      </p:pic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E531EFE6-F7E4-4B90-88AC-CB3A5C02D4A0}"/>
              </a:ext>
            </a:extLst>
          </p:cNvPr>
          <p:cNvSpPr txBox="1">
            <a:spLocks/>
          </p:cNvSpPr>
          <p:nvPr/>
        </p:nvSpPr>
        <p:spPr>
          <a:xfrm>
            <a:off x="391886" y="1112906"/>
            <a:ext cx="11800114" cy="4090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Фиксация результатов СОУТ</a:t>
            </a:r>
            <a:endParaRPr lang="ru-RU" sz="2600" cap="none" dirty="0">
              <a:solidFill>
                <a:srgbClr val="3C5B84"/>
              </a:solidFill>
              <a:latin typeface="Montserrat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923F24A-D2FF-49F8-BA1D-895CA81B85C1}"/>
              </a:ext>
            </a:extLst>
          </p:cNvPr>
          <p:cNvSpPr/>
          <p:nvPr/>
        </p:nvSpPr>
        <p:spPr>
          <a:xfrm>
            <a:off x="8690295" y="226428"/>
            <a:ext cx="2394858" cy="957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16C106-CB86-4341-869D-50207690666E}"/>
              </a:ext>
            </a:extLst>
          </p:cNvPr>
          <p:cNvSpPr/>
          <p:nvPr/>
        </p:nvSpPr>
        <p:spPr>
          <a:xfrm>
            <a:off x="5348288" y="350547"/>
            <a:ext cx="1679529" cy="722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F5592AB-56AC-47CB-9488-2B04B1343D4B}"/>
              </a:ext>
            </a:extLst>
          </p:cNvPr>
          <p:cNvSpPr/>
          <p:nvPr/>
        </p:nvSpPr>
        <p:spPr>
          <a:xfrm>
            <a:off x="391886" y="4602480"/>
            <a:ext cx="6104708" cy="2255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6F681A2-570A-466C-BAF0-9BDCA024021B}"/>
              </a:ext>
            </a:extLst>
          </p:cNvPr>
          <p:cNvCxnSpPr>
            <a:cxnSpLocks/>
          </p:cNvCxnSpPr>
          <p:nvPr/>
        </p:nvCxnSpPr>
        <p:spPr>
          <a:xfrm>
            <a:off x="391886" y="1482520"/>
            <a:ext cx="6635931" cy="0"/>
          </a:xfrm>
          <a:prstGeom prst="line">
            <a:avLst/>
          </a:prstGeom>
          <a:ln w="57150">
            <a:solidFill>
              <a:srgbClr val="FEC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3E1574-034D-4725-9099-431801EB3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37" y="1834951"/>
            <a:ext cx="10230726" cy="48801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55ABE8-CB7A-48CA-B2F1-E3610BFE5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" y="0"/>
            <a:ext cx="2041498" cy="1088531"/>
          </a:xfrm>
          <a:prstGeom prst="rect">
            <a:avLst/>
          </a:prstGeom>
        </p:spPr>
      </p:pic>
      <p:sp>
        <p:nvSpPr>
          <p:cNvPr id="15" name="Заголовок 4">
            <a:extLst>
              <a:ext uri="{FF2B5EF4-FFF2-40B4-BE49-F238E27FC236}">
                <a16:creationId xmlns:a16="http://schemas.microsoft.com/office/drawing/2014/main" id="{FF24BDBF-0C0C-4138-B21C-1851AFD55197}"/>
              </a:ext>
            </a:extLst>
          </p:cNvPr>
          <p:cNvSpPr txBox="1">
            <a:spLocks/>
          </p:cNvSpPr>
          <p:nvPr/>
        </p:nvSpPr>
        <p:spPr>
          <a:xfrm>
            <a:off x="7504838" y="348826"/>
            <a:ext cx="3010809" cy="532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rgbClr val="00893E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r>
              <a:rPr lang="en-US" sz="2000" b="1" cap="none" dirty="0">
                <a:solidFill>
                  <a:srgbClr val="395A82"/>
                </a:solidFill>
                <a:latin typeface="Montserrat" pitchFamily="2" charset="-52"/>
                <a:ea typeface="Jost" pitchFamily="2" charset="-52"/>
              </a:rPr>
              <a:t>www.specodezhda-prm.ru</a:t>
            </a:r>
            <a:endParaRPr lang="ru-RU" sz="2000" cap="none" dirty="0">
              <a:solidFill>
                <a:srgbClr val="395A82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32081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C903B9-B2CB-4D95-BB3E-8F1ECA7AB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88" y="366866"/>
            <a:ext cx="1498366" cy="539512"/>
          </a:xfrm>
          <a:prstGeom prst="rect">
            <a:avLst/>
          </a:prstGeom>
        </p:spPr>
      </p:pic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E531EFE6-F7E4-4B90-88AC-CB3A5C02D4A0}"/>
              </a:ext>
            </a:extLst>
          </p:cNvPr>
          <p:cNvSpPr txBox="1">
            <a:spLocks/>
          </p:cNvSpPr>
          <p:nvPr/>
        </p:nvSpPr>
        <p:spPr>
          <a:xfrm>
            <a:off x="313509" y="1112906"/>
            <a:ext cx="11878491" cy="4090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Разработка мероприятий</a:t>
            </a:r>
            <a:endParaRPr lang="ru-RU" sz="2600" cap="none" dirty="0">
              <a:solidFill>
                <a:srgbClr val="3C5B84"/>
              </a:solidFill>
              <a:latin typeface="Montserrat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923F24A-D2FF-49F8-BA1D-895CA81B85C1}"/>
              </a:ext>
            </a:extLst>
          </p:cNvPr>
          <p:cNvSpPr/>
          <p:nvPr/>
        </p:nvSpPr>
        <p:spPr>
          <a:xfrm>
            <a:off x="4990011" y="120668"/>
            <a:ext cx="2394858" cy="957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16C106-CB86-4341-869D-50207690666E}"/>
              </a:ext>
            </a:extLst>
          </p:cNvPr>
          <p:cNvSpPr/>
          <p:nvPr/>
        </p:nvSpPr>
        <p:spPr>
          <a:xfrm>
            <a:off x="9413966" y="409303"/>
            <a:ext cx="1541417" cy="5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F5592AB-56AC-47CB-9488-2B04B1343D4B}"/>
              </a:ext>
            </a:extLst>
          </p:cNvPr>
          <p:cNvSpPr/>
          <p:nvPr/>
        </p:nvSpPr>
        <p:spPr>
          <a:xfrm>
            <a:off x="391886" y="4602480"/>
            <a:ext cx="6104708" cy="2255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6F681A2-570A-466C-BAF0-9BDCA024021B}"/>
              </a:ext>
            </a:extLst>
          </p:cNvPr>
          <p:cNvCxnSpPr>
            <a:cxnSpLocks/>
          </p:cNvCxnSpPr>
          <p:nvPr/>
        </p:nvCxnSpPr>
        <p:spPr>
          <a:xfrm>
            <a:off x="391886" y="1482520"/>
            <a:ext cx="6635931" cy="0"/>
          </a:xfrm>
          <a:prstGeom prst="line">
            <a:avLst/>
          </a:prstGeom>
          <a:ln w="57150">
            <a:solidFill>
              <a:srgbClr val="FEC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4AD798-F71F-4614-B4F3-55F814015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0" y="1710336"/>
            <a:ext cx="11154804" cy="5066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8B7A50-7149-4206-A2E2-9C5EC3FC7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" y="0"/>
            <a:ext cx="2041498" cy="1088531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ED91A60C-126A-4026-B3DF-E131C20D1C90}"/>
              </a:ext>
            </a:extLst>
          </p:cNvPr>
          <p:cNvSpPr txBox="1">
            <a:spLocks/>
          </p:cNvSpPr>
          <p:nvPr/>
        </p:nvSpPr>
        <p:spPr>
          <a:xfrm>
            <a:off x="7504838" y="348826"/>
            <a:ext cx="3010809" cy="532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rgbClr val="00893E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r>
              <a:rPr lang="en-US" sz="2000" b="1" cap="none" dirty="0">
                <a:solidFill>
                  <a:srgbClr val="395A82"/>
                </a:solidFill>
                <a:latin typeface="Montserrat" pitchFamily="2" charset="-52"/>
                <a:ea typeface="Jost" pitchFamily="2" charset="-52"/>
              </a:rPr>
              <a:t>www.specodezhda-prm.ru</a:t>
            </a:r>
            <a:endParaRPr lang="ru-RU" sz="2000" cap="none" dirty="0">
              <a:solidFill>
                <a:srgbClr val="395A82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43860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7522D-8FC2-881B-E9D7-88549E2A9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C10F503-1226-33F5-DB03-8D43EA156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24" y="1027503"/>
            <a:ext cx="11930476" cy="53222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Отчеты оценки профессиональных рисков</a:t>
            </a:r>
            <a:endParaRPr lang="ru-RU" sz="2600" cap="none" dirty="0">
              <a:solidFill>
                <a:srgbClr val="3C5B84"/>
              </a:solidFill>
              <a:latin typeface="Montserrat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64FF8-0E14-887F-6AF6-E582D9006901}"/>
              </a:ext>
            </a:extLst>
          </p:cNvPr>
          <p:cNvSpPr txBox="1"/>
          <p:nvPr/>
        </p:nvSpPr>
        <p:spPr>
          <a:xfrm>
            <a:off x="435428" y="2942696"/>
            <a:ext cx="566057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6444" indent="-445910">
              <a:spcBef>
                <a:spcPts val="600"/>
              </a:spcBef>
              <a:spcAft>
                <a:spcPts val="600"/>
              </a:spcAft>
              <a:buClr>
                <a:srgbClr val="3C5B84"/>
              </a:buClr>
              <a:buSzPct val="130000"/>
              <a:buFont typeface="+mj-lt"/>
              <a:buAutoNum type="arabicPeriod"/>
            </a:pPr>
            <a:r>
              <a:rPr lang="ru-RU" sz="1600" dirty="0">
                <a:latin typeface="Montserrat" pitchFamily="2" charset="-52"/>
              </a:rPr>
              <a:t>Положение по ОПР</a:t>
            </a:r>
          </a:p>
          <a:p>
            <a:pPr marL="876444" indent="-445910">
              <a:spcBef>
                <a:spcPts val="600"/>
              </a:spcBef>
              <a:spcAft>
                <a:spcPts val="600"/>
              </a:spcAft>
              <a:buClr>
                <a:srgbClr val="3C5B84"/>
              </a:buClr>
              <a:buSzPct val="130000"/>
              <a:buFont typeface="+mj-lt"/>
              <a:buAutoNum type="arabicPeriod"/>
            </a:pPr>
            <a:r>
              <a:rPr lang="ru-RU" sz="1600" dirty="0">
                <a:latin typeface="Montserrat" pitchFamily="2" charset="-52"/>
              </a:rPr>
              <a:t>Перечень (реестр) опасностей</a:t>
            </a:r>
          </a:p>
          <a:p>
            <a:pPr marL="876444" indent="-445910">
              <a:spcBef>
                <a:spcPts val="600"/>
              </a:spcBef>
              <a:spcAft>
                <a:spcPts val="600"/>
              </a:spcAft>
              <a:buClr>
                <a:srgbClr val="3C5B84"/>
              </a:buClr>
              <a:buSzPct val="130000"/>
              <a:buFont typeface="+mj-lt"/>
              <a:buAutoNum type="arabicPeriod"/>
            </a:pPr>
            <a:r>
              <a:rPr lang="ru-RU" sz="1600" dirty="0">
                <a:latin typeface="Montserrat" pitchFamily="2" charset="-52"/>
              </a:rPr>
              <a:t>Мероприятия</a:t>
            </a:r>
          </a:p>
          <a:p>
            <a:pPr marL="876444" indent="-445910">
              <a:spcBef>
                <a:spcPts val="600"/>
              </a:spcBef>
              <a:spcAft>
                <a:spcPts val="600"/>
              </a:spcAft>
              <a:buClr>
                <a:srgbClr val="3C5B84"/>
              </a:buClr>
              <a:buSzPct val="130000"/>
              <a:buFont typeface="+mj-lt"/>
              <a:buAutoNum type="arabicPeriod"/>
            </a:pPr>
            <a:r>
              <a:rPr lang="ru-RU" sz="1600" dirty="0">
                <a:latin typeface="Montserrat" pitchFamily="2" charset="-52"/>
              </a:rPr>
              <a:t>Перечень рабочих мест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72E56-866B-1DAC-D81E-1781095FF81B}"/>
              </a:ext>
            </a:extLst>
          </p:cNvPr>
          <p:cNvSpPr txBox="1"/>
          <p:nvPr/>
        </p:nvSpPr>
        <p:spPr>
          <a:xfrm>
            <a:off x="435428" y="2007074"/>
            <a:ext cx="51728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46"/>
              </a:spcBef>
              <a:spcAft>
                <a:spcPts val="646"/>
              </a:spcAft>
            </a:pPr>
            <a:r>
              <a:rPr lang="ru-RU" sz="1600" dirty="0">
                <a:latin typeface="Montserrat" pitchFamily="2" charset="-52"/>
                <a:ea typeface="Jost" pitchFamily="2" charset="-52"/>
              </a:rPr>
              <a:t>Формируемые документы по ОПР : 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28FFAB0-DF04-EF1F-2308-CE9D99E6594F}"/>
              </a:ext>
            </a:extLst>
          </p:cNvPr>
          <p:cNvCxnSpPr>
            <a:cxnSpLocks/>
          </p:cNvCxnSpPr>
          <p:nvPr/>
        </p:nvCxnSpPr>
        <p:spPr>
          <a:xfrm>
            <a:off x="435428" y="2492229"/>
            <a:ext cx="5172892" cy="0"/>
          </a:xfrm>
          <a:prstGeom prst="line">
            <a:avLst/>
          </a:prstGeom>
          <a:ln w="57150">
            <a:solidFill>
              <a:srgbClr val="FEC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7FF3E02-93B6-D071-B100-9DCA2F21E84C}"/>
              </a:ext>
            </a:extLst>
          </p:cNvPr>
          <p:cNvCxnSpPr>
            <a:cxnSpLocks/>
          </p:cNvCxnSpPr>
          <p:nvPr/>
        </p:nvCxnSpPr>
        <p:spPr>
          <a:xfrm>
            <a:off x="5608320" y="2492229"/>
            <a:ext cx="5468983" cy="0"/>
          </a:xfrm>
          <a:prstGeom prst="line">
            <a:avLst/>
          </a:prstGeom>
          <a:ln w="57150">
            <a:solidFill>
              <a:srgbClr val="FEC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FCB8A9A-1D52-1813-0045-E2D2FC7FDFC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4724495"/>
            <a:ext cx="1823173" cy="182317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84BC7F-729B-4BA3-A78C-B68ADC20BD13}"/>
              </a:ext>
            </a:extLst>
          </p:cNvPr>
          <p:cNvSpPr/>
          <p:nvPr/>
        </p:nvSpPr>
        <p:spPr>
          <a:xfrm>
            <a:off x="5913120" y="2880657"/>
            <a:ext cx="596537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6444" indent="-445910">
              <a:spcBef>
                <a:spcPts val="600"/>
              </a:spcBef>
              <a:spcAft>
                <a:spcPts val="600"/>
              </a:spcAft>
              <a:buClr>
                <a:srgbClr val="3C5B84"/>
              </a:buClr>
              <a:buSzPct val="130000"/>
              <a:buFont typeface="+mj-lt"/>
              <a:buAutoNum type="arabicPeriod" startAt="5"/>
            </a:pPr>
            <a:r>
              <a:rPr lang="ru-RU" sz="1600" dirty="0">
                <a:latin typeface="Montserrat" pitchFamily="2" charset="-52"/>
              </a:rPr>
              <a:t>Реестр опасностей (развернутый)</a:t>
            </a:r>
          </a:p>
          <a:p>
            <a:pPr marL="876444" indent="-445910">
              <a:spcBef>
                <a:spcPts val="600"/>
              </a:spcBef>
              <a:spcAft>
                <a:spcPts val="600"/>
              </a:spcAft>
              <a:buClr>
                <a:srgbClr val="3C5B84"/>
              </a:buClr>
              <a:buSzPct val="130000"/>
              <a:buFont typeface="+mj-lt"/>
              <a:buAutoNum type="arabicPeriod" startAt="5"/>
            </a:pPr>
            <a:r>
              <a:rPr lang="ru-RU" sz="1600" dirty="0">
                <a:latin typeface="Montserrat" pitchFamily="2" charset="-52"/>
              </a:rPr>
              <a:t>Меры управления рисками</a:t>
            </a:r>
          </a:p>
          <a:p>
            <a:pPr marL="876444" indent="-445910">
              <a:spcBef>
                <a:spcPts val="600"/>
              </a:spcBef>
              <a:spcAft>
                <a:spcPts val="600"/>
              </a:spcAft>
              <a:buClr>
                <a:srgbClr val="3C5B84"/>
              </a:buClr>
              <a:buSzPct val="130000"/>
              <a:buFont typeface="+mj-lt"/>
              <a:buAutoNum type="arabicPeriod" startAt="5"/>
            </a:pPr>
            <a:r>
              <a:rPr lang="ru-RU" sz="1600" dirty="0">
                <a:latin typeface="Montserrat" pitchFamily="2" charset="-52"/>
              </a:rPr>
              <a:t>Сводная ведомость</a:t>
            </a:r>
          </a:p>
          <a:p>
            <a:pPr marL="876444" indent="-445910">
              <a:spcBef>
                <a:spcPts val="600"/>
              </a:spcBef>
              <a:spcAft>
                <a:spcPts val="600"/>
              </a:spcAft>
              <a:buClr>
                <a:srgbClr val="3C5B84"/>
              </a:buClr>
              <a:buSzPct val="130000"/>
              <a:buFont typeface="+mj-lt"/>
              <a:buAutoNum type="arabicPeriod" startAt="5"/>
            </a:pPr>
            <a:r>
              <a:rPr lang="ru-RU" sz="1600" dirty="0">
                <a:latin typeface="Montserrat" pitchFamily="2" charset="-52"/>
              </a:rPr>
              <a:t>Карты ОПР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FEFC85F-0D58-4938-8B2C-7B5BF7798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88" y="366866"/>
            <a:ext cx="1498366" cy="53951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5832A7A-62C7-4B54-AF56-046DBBF7EA1F}"/>
              </a:ext>
            </a:extLst>
          </p:cNvPr>
          <p:cNvSpPr/>
          <p:nvPr/>
        </p:nvSpPr>
        <p:spPr>
          <a:xfrm>
            <a:off x="4929051" y="113750"/>
            <a:ext cx="2394858" cy="957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477F11-A0C1-4BA0-8A73-2C9C8BEFFBEE}"/>
              </a:ext>
            </a:extLst>
          </p:cNvPr>
          <p:cNvSpPr/>
          <p:nvPr/>
        </p:nvSpPr>
        <p:spPr>
          <a:xfrm>
            <a:off x="293165" y="4802909"/>
            <a:ext cx="6594764" cy="2055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D670C8-9053-4F02-A440-6138C1E079D7}"/>
              </a:ext>
            </a:extLst>
          </p:cNvPr>
          <p:cNvSpPr txBox="1"/>
          <p:nvPr/>
        </p:nvSpPr>
        <p:spPr>
          <a:xfrm>
            <a:off x="569182" y="4758218"/>
            <a:ext cx="76514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</a:pPr>
            <a:r>
              <a:rPr lang="ru-RU" sz="1600" b="1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Оценка профессиональных рисков проводится на основании: </a:t>
            </a:r>
          </a:p>
          <a:p>
            <a:pPr marL="285750" indent="-285750" fontAlgn="base">
              <a:spcBef>
                <a:spcPts val="600"/>
              </a:spcBef>
              <a:buFontTx/>
              <a:buChar char="-"/>
            </a:pPr>
            <a:r>
              <a:rPr lang="ru-RU" sz="1600" b="1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Приказа Роструда РФ </a:t>
            </a:r>
            <a:r>
              <a:rPr lang="ru-RU" sz="1600" b="1" dirty="0">
                <a:solidFill>
                  <a:srgbClr val="3C5B84"/>
                </a:solidFill>
                <a:latin typeface="Montserrat" pitchFamily="2" charset="-52"/>
              </a:rPr>
              <a:t>N 77 </a:t>
            </a:r>
            <a:r>
              <a:rPr lang="ru-RU" sz="1600" b="1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от 21.03.2019 г.</a:t>
            </a:r>
          </a:p>
          <a:p>
            <a:pPr marL="285750" indent="-285750" fontAlgn="base">
              <a:spcBef>
                <a:spcPts val="600"/>
              </a:spcBef>
              <a:buFontTx/>
              <a:buChar char="-"/>
            </a:pPr>
            <a:r>
              <a:rPr lang="ru-RU" sz="1600" b="1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Приказа Минтруда РФ </a:t>
            </a:r>
            <a:r>
              <a:rPr lang="ru-RU" sz="1600" b="1" dirty="0">
                <a:solidFill>
                  <a:srgbClr val="3C5B84"/>
                </a:solidFill>
                <a:latin typeface="Montserrat" pitchFamily="2" charset="-52"/>
              </a:rPr>
              <a:t>N 926 </a:t>
            </a:r>
            <a:r>
              <a:rPr lang="ru-RU" sz="1600" b="1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от 28.12.2021 г.</a:t>
            </a:r>
          </a:p>
          <a:p>
            <a:pPr marL="285750" indent="-285750" fontAlgn="base">
              <a:spcBef>
                <a:spcPts val="600"/>
              </a:spcBef>
              <a:buFontTx/>
              <a:buChar char="-"/>
            </a:pPr>
            <a:r>
              <a:rPr lang="ru-RU" sz="1600" b="1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Приказа Минтруда РФ </a:t>
            </a:r>
            <a:r>
              <a:rPr lang="ru-RU" sz="1600" b="1" dirty="0">
                <a:solidFill>
                  <a:srgbClr val="3C5B84"/>
                </a:solidFill>
                <a:latin typeface="Montserrat" pitchFamily="2" charset="-52"/>
              </a:rPr>
              <a:t>N 776Н </a:t>
            </a:r>
            <a:r>
              <a:rPr lang="ru-RU" sz="1600" b="1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от 29.10.2021 г.</a:t>
            </a:r>
          </a:p>
          <a:p>
            <a:pPr marL="285750" indent="-285750" fontAlgn="base">
              <a:spcBef>
                <a:spcPts val="600"/>
              </a:spcBef>
              <a:buFontTx/>
              <a:buChar char="-"/>
            </a:pPr>
            <a:r>
              <a:rPr lang="ru-RU" sz="1600" b="1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Приказа Минтруда РФ </a:t>
            </a:r>
            <a:r>
              <a:rPr lang="ru-RU" sz="1600" b="1" dirty="0">
                <a:solidFill>
                  <a:srgbClr val="3C5B84"/>
                </a:solidFill>
                <a:latin typeface="Montserrat" pitchFamily="2" charset="-52"/>
              </a:rPr>
              <a:t>N 36 </a:t>
            </a:r>
            <a:r>
              <a:rPr lang="ru-RU" sz="1600" b="1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от 31.01.2022 г.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8B63962-0608-4F8C-85DE-EF8C3DC0EC64}"/>
              </a:ext>
            </a:extLst>
          </p:cNvPr>
          <p:cNvSpPr/>
          <p:nvPr/>
        </p:nvSpPr>
        <p:spPr>
          <a:xfrm>
            <a:off x="9413966" y="409303"/>
            <a:ext cx="1541417" cy="5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28B695D-D636-4D40-AE9E-C83D3AE975DC}"/>
              </a:ext>
            </a:extLst>
          </p:cNvPr>
          <p:cNvCxnSpPr>
            <a:cxnSpLocks/>
          </p:cNvCxnSpPr>
          <p:nvPr/>
        </p:nvCxnSpPr>
        <p:spPr>
          <a:xfrm>
            <a:off x="261524" y="1503058"/>
            <a:ext cx="7510876" cy="0"/>
          </a:xfrm>
          <a:prstGeom prst="line">
            <a:avLst/>
          </a:prstGeom>
          <a:ln w="57150">
            <a:solidFill>
              <a:srgbClr val="FEC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DEED2D0-D93D-447E-918E-CE7003319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" y="0"/>
            <a:ext cx="2041498" cy="1088531"/>
          </a:xfrm>
          <a:prstGeom prst="rect">
            <a:avLst/>
          </a:prstGeom>
        </p:spPr>
      </p:pic>
      <p:sp>
        <p:nvSpPr>
          <p:cNvPr id="18" name="Заголовок 4">
            <a:extLst>
              <a:ext uri="{FF2B5EF4-FFF2-40B4-BE49-F238E27FC236}">
                <a16:creationId xmlns:a16="http://schemas.microsoft.com/office/drawing/2014/main" id="{DFA65FBB-1433-4C1E-BD33-10995D4639A4}"/>
              </a:ext>
            </a:extLst>
          </p:cNvPr>
          <p:cNvSpPr txBox="1">
            <a:spLocks/>
          </p:cNvSpPr>
          <p:nvPr/>
        </p:nvSpPr>
        <p:spPr>
          <a:xfrm>
            <a:off x="7504838" y="348826"/>
            <a:ext cx="3010809" cy="532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rgbClr val="00893E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r>
              <a:rPr lang="en-US" sz="2000" b="1" cap="none" dirty="0">
                <a:solidFill>
                  <a:srgbClr val="395A82"/>
                </a:solidFill>
                <a:latin typeface="Montserrat" pitchFamily="2" charset="-52"/>
                <a:ea typeface="Jost" pitchFamily="2" charset="-52"/>
              </a:rPr>
              <a:t>www.specodezhda-prm.ru</a:t>
            </a:r>
            <a:endParaRPr lang="ru-RU" sz="2000" cap="none" dirty="0">
              <a:solidFill>
                <a:srgbClr val="395A82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2372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C903B9-B2CB-4D95-BB3E-8F1ECA7AB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88" y="366866"/>
            <a:ext cx="1498366" cy="539512"/>
          </a:xfrm>
          <a:prstGeom prst="rect">
            <a:avLst/>
          </a:prstGeom>
        </p:spPr>
      </p:pic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E531EFE6-F7E4-4B90-88AC-CB3A5C02D4A0}"/>
              </a:ext>
            </a:extLst>
          </p:cNvPr>
          <p:cNvSpPr txBox="1">
            <a:spLocks/>
          </p:cNvSpPr>
          <p:nvPr/>
        </p:nvSpPr>
        <p:spPr>
          <a:xfrm>
            <a:off x="313509" y="1070173"/>
            <a:ext cx="11878491" cy="4090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ru-RU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Выгрузка отчетов ОПР в форматах </a:t>
            </a:r>
            <a:r>
              <a:rPr lang="en-US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Ex</a:t>
            </a:r>
            <a:r>
              <a:rPr lang="ru-RU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с</a:t>
            </a:r>
            <a:r>
              <a:rPr lang="en-US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el</a:t>
            </a:r>
            <a:r>
              <a:rPr lang="ru-RU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 и </a:t>
            </a:r>
            <a:r>
              <a:rPr lang="en-US" sz="2600" b="1" cap="none" dirty="0">
                <a:solidFill>
                  <a:srgbClr val="3C5B84"/>
                </a:solidFill>
                <a:latin typeface="Montserrat" pitchFamily="2" charset="-52"/>
                <a:ea typeface="Jost" pitchFamily="2" charset="-52"/>
              </a:rPr>
              <a:t>PDF</a:t>
            </a:r>
            <a:endParaRPr lang="ru-RU" sz="2600" b="1" cap="none" dirty="0">
              <a:solidFill>
                <a:srgbClr val="3C5B84"/>
              </a:solidFill>
              <a:latin typeface="Montserrat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923F24A-D2FF-49F8-BA1D-895CA81B85C1}"/>
              </a:ext>
            </a:extLst>
          </p:cNvPr>
          <p:cNvSpPr/>
          <p:nvPr/>
        </p:nvSpPr>
        <p:spPr>
          <a:xfrm>
            <a:off x="4990011" y="120668"/>
            <a:ext cx="2394858" cy="957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16C106-CB86-4341-869D-50207690666E}"/>
              </a:ext>
            </a:extLst>
          </p:cNvPr>
          <p:cNvSpPr/>
          <p:nvPr/>
        </p:nvSpPr>
        <p:spPr>
          <a:xfrm>
            <a:off x="9413966" y="409303"/>
            <a:ext cx="1541417" cy="5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F5592AB-56AC-47CB-9488-2B04B1343D4B}"/>
              </a:ext>
            </a:extLst>
          </p:cNvPr>
          <p:cNvSpPr/>
          <p:nvPr/>
        </p:nvSpPr>
        <p:spPr>
          <a:xfrm>
            <a:off x="391886" y="4602480"/>
            <a:ext cx="6104708" cy="2255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6F681A2-570A-466C-BAF0-9BDCA024021B}"/>
              </a:ext>
            </a:extLst>
          </p:cNvPr>
          <p:cNvCxnSpPr>
            <a:cxnSpLocks/>
          </p:cNvCxnSpPr>
          <p:nvPr/>
        </p:nvCxnSpPr>
        <p:spPr>
          <a:xfrm>
            <a:off x="391886" y="1482520"/>
            <a:ext cx="8034938" cy="0"/>
          </a:xfrm>
          <a:prstGeom prst="line">
            <a:avLst/>
          </a:prstGeom>
          <a:ln w="57150">
            <a:solidFill>
              <a:srgbClr val="FEC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7A6562-D2F5-430A-B793-35119B2037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76" y="1712486"/>
            <a:ext cx="9431248" cy="50248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7AC6F7-2EDE-4304-A87A-3B8F653DB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" y="0"/>
            <a:ext cx="2041498" cy="1088531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ABEF9B82-6EFD-4C33-9E9B-CABA2868DA2A}"/>
              </a:ext>
            </a:extLst>
          </p:cNvPr>
          <p:cNvSpPr txBox="1">
            <a:spLocks/>
          </p:cNvSpPr>
          <p:nvPr/>
        </p:nvSpPr>
        <p:spPr>
          <a:xfrm>
            <a:off x="7504838" y="348826"/>
            <a:ext cx="3010809" cy="532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rgbClr val="00893E"/>
                </a:solidFill>
                <a:latin typeface="Montserrat SemiBold"/>
                <a:ea typeface="+mj-ea"/>
                <a:cs typeface="+mj-cs"/>
              </a:defRPr>
            </a:lvl1pPr>
          </a:lstStyle>
          <a:p>
            <a:r>
              <a:rPr lang="en-US" sz="2000" b="1" cap="none" dirty="0">
                <a:solidFill>
                  <a:srgbClr val="395A82"/>
                </a:solidFill>
                <a:latin typeface="Montserrat" pitchFamily="2" charset="-52"/>
                <a:ea typeface="Jost" pitchFamily="2" charset="-52"/>
              </a:rPr>
              <a:t>www.specodezhda-prm.ru</a:t>
            </a:r>
            <a:endParaRPr lang="ru-RU" sz="2000" cap="none" dirty="0">
              <a:solidFill>
                <a:srgbClr val="395A82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36519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582</Words>
  <Application>Microsoft Macintosh PowerPoint</Application>
  <PresentationFormat>Широкоэкранный</PresentationFormat>
  <Paragraphs>125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Montserrat</vt:lpstr>
      <vt:lpstr>Montserrat SemiBold</vt:lpstr>
      <vt:lpstr>Tahoma</vt:lpstr>
      <vt:lpstr>Тема Office</vt:lpstr>
      <vt:lpstr>Презентация PowerPoint</vt:lpstr>
      <vt:lpstr>Система управления охраной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Отчеты оценки профессиональных рисков</vt:lpstr>
      <vt:lpstr>Презентация PowerPoint</vt:lpstr>
      <vt:lpstr>Отчеты по расчету норм и подбору СИЗ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manager1</dc:creator>
  <cp:lastModifiedBy>Ипатов Михаил Алексеевич</cp:lastModifiedBy>
  <cp:revision>23</cp:revision>
  <dcterms:created xsi:type="dcterms:W3CDTF">2024-07-24T08:02:49Z</dcterms:created>
  <dcterms:modified xsi:type="dcterms:W3CDTF">2024-08-15T07:05:05Z</dcterms:modified>
</cp:coreProperties>
</file>